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 ContentType="image/t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autoCompressPictures="0">
  <p:sldMasterIdLst>
    <p:sldMasterId id="2147483648" r:id="rId1"/>
    <p:sldMasterId id="2147483659" r:id="rId2"/>
  </p:sldMasterIdLst>
  <p:notesMasterIdLst>
    <p:notesMasterId r:id="rId51"/>
  </p:notesMasterIdLst>
  <p:handoutMasterIdLst>
    <p:handoutMasterId r:id="rId52"/>
  </p:handoutMasterIdLst>
  <p:sldIdLst>
    <p:sldId id="256" r:id="rId3"/>
    <p:sldId id="264" r:id="rId4"/>
    <p:sldId id="266" r:id="rId5"/>
    <p:sldId id="287" r:id="rId6"/>
    <p:sldId id="288" r:id="rId7"/>
    <p:sldId id="289" r:id="rId8"/>
    <p:sldId id="276" r:id="rId9"/>
    <p:sldId id="290" r:id="rId10"/>
    <p:sldId id="291" r:id="rId11"/>
    <p:sldId id="292" r:id="rId12"/>
    <p:sldId id="293" r:id="rId13"/>
    <p:sldId id="294" r:id="rId14"/>
    <p:sldId id="295" r:id="rId15"/>
    <p:sldId id="296" r:id="rId16"/>
    <p:sldId id="297" r:id="rId17"/>
    <p:sldId id="298" r:id="rId18"/>
    <p:sldId id="299" r:id="rId19"/>
    <p:sldId id="300" r:id="rId20"/>
    <p:sldId id="313" r:id="rId21"/>
    <p:sldId id="301" r:id="rId22"/>
    <p:sldId id="302" r:id="rId23"/>
    <p:sldId id="303" r:id="rId24"/>
    <p:sldId id="304" r:id="rId25"/>
    <p:sldId id="314" r:id="rId26"/>
    <p:sldId id="305" r:id="rId27"/>
    <p:sldId id="257" r:id="rId28"/>
    <p:sldId id="271" r:id="rId29"/>
    <p:sldId id="258" r:id="rId30"/>
    <p:sldId id="267" r:id="rId31"/>
    <p:sldId id="281" r:id="rId32"/>
    <p:sldId id="272" r:id="rId33"/>
    <p:sldId id="273" r:id="rId34"/>
    <p:sldId id="268" r:id="rId35"/>
    <p:sldId id="282" r:id="rId36"/>
    <p:sldId id="283" r:id="rId37"/>
    <p:sldId id="269" r:id="rId38"/>
    <p:sldId id="270" r:id="rId39"/>
    <p:sldId id="274" r:id="rId40"/>
    <p:sldId id="279" r:id="rId41"/>
    <p:sldId id="277" r:id="rId42"/>
    <p:sldId id="260" r:id="rId43"/>
    <p:sldId id="284" r:id="rId44"/>
    <p:sldId id="285" r:id="rId45"/>
    <p:sldId id="280" r:id="rId46"/>
    <p:sldId id="275" r:id="rId47"/>
    <p:sldId id="278" r:id="rId48"/>
    <p:sldId id="262" r:id="rId49"/>
    <p:sldId id="259"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2B6B"/>
    <a:srgbClr val="2C2558"/>
    <a:srgbClr val="C7B4C9"/>
    <a:srgbClr val="3C225C"/>
    <a:srgbClr val="38205B"/>
    <a:srgbClr val="002E7E"/>
    <a:srgbClr val="A91CD9"/>
    <a:srgbClr val="2B2687"/>
    <a:srgbClr val="B323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86"/>
    <p:restoredTop sz="94563"/>
  </p:normalViewPr>
  <p:slideViewPr>
    <p:cSldViewPr snapToGrid="0" snapToObjects="1">
      <p:cViewPr varScale="1">
        <p:scale>
          <a:sx n="97" d="100"/>
          <a:sy n="97" d="100"/>
        </p:scale>
        <p:origin x="416" y="2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10" d="100"/>
          <a:sy n="110" d="100"/>
        </p:scale>
        <p:origin x="3608"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0BC191-603A-ED4D-863B-CE160B6F4A59}" type="datetimeFigureOut">
              <a:rPr kumimoji="1" lang="zh-CN" altLang="en-US" smtClean="0"/>
              <a:t>2020/10/20</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FEC4779-2C5F-CF48-9C1F-8B3242501E5E}"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1821A6-B2A3-774C-B2B6-69B40E23FF1A}" type="datetimeFigureOut">
              <a:rPr kumimoji="1" lang="zh-CN" altLang="en-US" smtClean="0"/>
              <a:t>2020/10/20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33A36-4540-CD47-8170-C4AA026D45A6}"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BFB33A36-4540-CD47-8170-C4AA026D45A6}" type="slidenum">
              <a:rPr kumimoji="1" lang="zh-CN" altLang="en-US" smtClean="0"/>
              <a:t>0</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FB33A36-4540-CD47-8170-C4AA026D45A6}" type="slidenum">
              <a:rPr kumimoji="1" lang="zh-CN" altLang="en-US" smtClean="0"/>
              <a:t>11</a:t>
            </a:fld>
            <a:endParaRPr kumimoji="1" lang="zh-CN" altLang="en-US"/>
          </a:p>
        </p:txBody>
      </p:sp>
    </p:spTree>
    <p:extLst>
      <p:ext uri="{BB962C8B-B14F-4D97-AF65-F5344CB8AC3E}">
        <p14:creationId xmlns:p14="http://schemas.microsoft.com/office/powerpoint/2010/main" val="16949228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FB33A36-4540-CD47-8170-C4AA026D45A6}" type="slidenum">
              <a:rPr kumimoji="1" lang="zh-CN" altLang="en-US" smtClean="0"/>
              <a:t>25</a:t>
            </a:fld>
            <a:endParaRPr kumimoji="1" lang="zh-CN" altLang="en-US"/>
          </a:p>
        </p:txBody>
      </p:sp>
    </p:spTree>
    <p:extLst>
      <p:ext uri="{BB962C8B-B14F-4D97-AF65-F5344CB8AC3E}">
        <p14:creationId xmlns:p14="http://schemas.microsoft.com/office/powerpoint/2010/main" val="975139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FB33A36-4540-CD47-8170-C4AA026D45A6}" type="slidenum">
              <a:rPr kumimoji="1" lang="zh-CN" altLang="en-US" smtClean="0"/>
              <a:t>42</a:t>
            </a:fld>
            <a:endParaRPr kumimoji="1" lang="zh-CN" altLang="en-US"/>
          </a:p>
        </p:txBody>
      </p:sp>
    </p:spTree>
    <p:extLst>
      <p:ext uri="{BB962C8B-B14F-4D97-AF65-F5344CB8AC3E}">
        <p14:creationId xmlns:p14="http://schemas.microsoft.com/office/powerpoint/2010/main" val="442443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因为全同态的成本太高，两种方法都在试图设计一个代替品</a:t>
            </a:r>
            <a:r>
              <a:rPr kumimoji="1" lang="en-US" altLang="zh-CN" dirty="0"/>
              <a:t>,</a:t>
            </a:r>
            <a:r>
              <a:rPr kumimoji="1" lang="zh-CN" altLang="en-US" dirty="0"/>
              <a:t>联邦学习可以认为是半同态，</a:t>
            </a:r>
            <a:r>
              <a:rPr kumimoji="1" lang="en-US" altLang="zh-CN" dirty="0"/>
              <a:t>MPC</a:t>
            </a:r>
            <a:r>
              <a:rPr kumimoji="1" lang="zh-CN" altLang="en-US" dirty="0"/>
              <a:t>可以认为是准同态。</a:t>
            </a:r>
            <a:r>
              <a:rPr kumimoji="1" lang="en-US" altLang="zh-CN" dirty="0"/>
              <a:t>MPC</a:t>
            </a:r>
            <a:r>
              <a:rPr kumimoji="1" lang="zh-CN" altLang="en-US" dirty="0"/>
              <a:t>在安全方面更可靠。</a:t>
            </a:r>
          </a:p>
        </p:txBody>
      </p:sp>
      <p:sp>
        <p:nvSpPr>
          <p:cNvPr id="4" name="灯片编号占位符 3"/>
          <p:cNvSpPr>
            <a:spLocks noGrp="1"/>
          </p:cNvSpPr>
          <p:nvPr>
            <p:ph type="sldNum" sz="quarter" idx="5"/>
          </p:nvPr>
        </p:nvSpPr>
        <p:spPr/>
        <p:txBody>
          <a:bodyPr/>
          <a:lstStyle/>
          <a:p>
            <a:fld id="{46237E2E-B4E7-624A-9ADD-13B4F295FB97}" type="slidenum">
              <a:rPr kumimoji="1" lang="zh-CN" altLang="en-US" smtClean="0"/>
              <a:t>44</a:t>
            </a:fld>
            <a:endParaRPr kumimoji="1" lang="zh-CN" altLang="en-US"/>
          </a:p>
        </p:txBody>
      </p:sp>
    </p:spTree>
    <p:extLst>
      <p:ext uri="{BB962C8B-B14F-4D97-AF65-F5344CB8AC3E}">
        <p14:creationId xmlns:p14="http://schemas.microsoft.com/office/powerpoint/2010/main" val="3191062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rotWithShape="1">
          <a:blip r:embed="rId2"/>
          <a:stretch>
            <a:fillRect t="-3000" b="-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2108071"/>
            <a:ext cx="9144000" cy="1006475"/>
          </a:xfrm>
        </p:spPr>
        <p:txBody>
          <a:bodyPr anchor="b">
            <a:normAutofit/>
          </a:bodyPr>
          <a:lstStyle>
            <a:lvl1pPr algn="ctr">
              <a:defRPr sz="5500" baseline="0">
                <a:solidFill>
                  <a:schemeClr val="bg1"/>
                </a:solidFill>
                <a:effectLst>
                  <a:outerShdw blurRad="38100" dist="25400" dir="5400000" algn="ctr" rotWithShape="0">
                    <a:srgbClr val="6E747A">
                      <a:alpha val="43000"/>
                    </a:srgbClr>
                  </a:outerShdw>
                </a:effectLst>
              </a:defRPr>
            </a:lvl1pPr>
          </a:lstStyle>
          <a:p>
            <a:r>
              <a:rPr kumimoji="1" lang="zh-CN" altLang="en-US" dirty="0"/>
              <a:t>单击此处编辑母版标题样式</a:t>
            </a:r>
          </a:p>
        </p:txBody>
      </p:sp>
      <p:sp>
        <p:nvSpPr>
          <p:cNvPr id="3" name="副标题 2"/>
          <p:cNvSpPr>
            <a:spLocks noGrp="1"/>
          </p:cNvSpPr>
          <p:nvPr>
            <p:ph type="subTitle" idx="1"/>
          </p:nvPr>
        </p:nvSpPr>
        <p:spPr>
          <a:xfrm>
            <a:off x="1524000" y="3602038"/>
            <a:ext cx="9144000" cy="401551"/>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dirty="0"/>
              <a:t>单击此处编辑母版副标题样式</a:t>
            </a:r>
          </a:p>
        </p:txBody>
      </p:sp>
      <p:sp>
        <p:nvSpPr>
          <p:cNvPr id="4" name="日期占位符 3"/>
          <p:cNvSpPr>
            <a:spLocks noGrp="1"/>
          </p:cNvSpPr>
          <p:nvPr>
            <p:ph type="dt" sz="half" idx="10"/>
          </p:nvPr>
        </p:nvSpPr>
        <p:spPr/>
        <p:txBody>
          <a:bodyPr/>
          <a:lstStyle/>
          <a:p>
            <a:fld id="{63EDED80-D138-9B4B-8F9F-4785DA44EA17}" type="datetime1">
              <a:rPr kumimoji="1" lang="zh-CN" altLang="en-US" smtClean="0"/>
              <a:t>2020/10/20</a:t>
            </a:fld>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6" name="幻灯片编号占位符 5"/>
          <p:cNvSpPr>
            <a:spLocks noGrp="1"/>
          </p:cNvSpPr>
          <p:nvPr>
            <p:ph type="sldNum" sz="quarter" idx="12"/>
          </p:nvPr>
        </p:nvSpPr>
        <p:spPr/>
        <p:txBody>
          <a:bodyPr/>
          <a:lstStyle>
            <a:lvl1pPr>
              <a:defRPr/>
            </a:lvl1pPr>
          </a:lstStyle>
          <a:p>
            <a:fld id="{97033011-E018-0540-AE33-81D6F945271F}" type="slidenum">
              <a:rPr kumimoji="1" lang="zh-CN" altLang="en-US" smtClean="0"/>
              <a:t>‹#›</a:t>
            </a:fld>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F6A51800-3621-1046-9420-A523216DA346}" type="datetime1">
              <a:rPr kumimoji="1" lang="zh-CN" altLang="en-US" smtClean="0"/>
              <a:t>2020/10/20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A979F7C-E609-6A44-87F7-F305A0CBD988}"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8EAC2-8C07-1340-B3DC-F3F494B3292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5DA70A41-5197-1F4E-801F-72081833B5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9BD796BB-E81A-E64A-B1AE-27FEEA133E19}"/>
              </a:ext>
            </a:extLst>
          </p:cNvPr>
          <p:cNvSpPr>
            <a:spLocks noGrp="1"/>
          </p:cNvSpPr>
          <p:nvPr>
            <p:ph type="dt" sz="half" idx="10"/>
          </p:nvPr>
        </p:nvSpPr>
        <p:spPr/>
        <p:txBody>
          <a:bodyPr/>
          <a:lstStyle/>
          <a:p>
            <a:fld id="{A17418E5-D6A1-654A-8560-53E75FCD33BA}" type="datetimeFigureOut">
              <a:rPr kumimoji="1" lang="zh-CN" altLang="en-US" smtClean="0"/>
              <a:t>2020/10/19</a:t>
            </a:fld>
            <a:endParaRPr kumimoji="1" lang="zh-CN" altLang="en-US"/>
          </a:p>
        </p:txBody>
      </p:sp>
      <p:sp>
        <p:nvSpPr>
          <p:cNvPr id="5" name="页脚占位符 4">
            <a:extLst>
              <a:ext uri="{FF2B5EF4-FFF2-40B4-BE49-F238E27FC236}">
                <a16:creationId xmlns:a16="http://schemas.microsoft.com/office/drawing/2014/main" id="{059889E3-52CA-DF4B-A9CA-935FC6C6497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8C600A6-F065-6947-93E7-D03C1E2F27CB}"/>
              </a:ext>
            </a:extLst>
          </p:cNvPr>
          <p:cNvSpPr>
            <a:spLocks noGrp="1"/>
          </p:cNvSpPr>
          <p:nvPr>
            <p:ph type="sldNum" sz="quarter" idx="12"/>
          </p:nvPr>
        </p:nvSpPr>
        <p:spPr/>
        <p:txBody>
          <a:bodyPr/>
          <a:lstStyle/>
          <a:p>
            <a:fld id="{1C977605-4D21-004E-8FC0-D4CDBC5E9E64}" type="slidenum">
              <a:rPr kumimoji="1" lang="zh-CN" altLang="en-US" smtClean="0"/>
              <a:t>‹#›</a:t>
            </a:fld>
            <a:endParaRPr kumimoji="1" lang="zh-CN" altLang="en-US"/>
          </a:p>
        </p:txBody>
      </p:sp>
    </p:spTree>
    <p:extLst>
      <p:ext uri="{BB962C8B-B14F-4D97-AF65-F5344CB8AC3E}">
        <p14:creationId xmlns:p14="http://schemas.microsoft.com/office/powerpoint/2010/main" val="39938046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301332-2A7C-8445-AA13-8C27AB266C30}"/>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FA9DD9C7-1021-1240-A663-826A377AB4BF}"/>
              </a:ext>
            </a:extLst>
          </p:cNvPr>
          <p:cNvSpPr>
            <a:spLocks noGrp="1"/>
          </p:cNvSpPr>
          <p:nvPr>
            <p:ph sz="half" idx="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a:extLst>
              <a:ext uri="{FF2B5EF4-FFF2-40B4-BE49-F238E27FC236}">
                <a16:creationId xmlns:a16="http://schemas.microsoft.com/office/drawing/2014/main" id="{1CEC5C99-0E28-7342-BEE5-B48050F47ADE}"/>
              </a:ext>
            </a:extLst>
          </p:cNvPr>
          <p:cNvSpPr>
            <a:spLocks noGrp="1"/>
          </p:cNvSpPr>
          <p:nvPr>
            <p:ph sz="half" idx="2"/>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a:extLst>
              <a:ext uri="{FF2B5EF4-FFF2-40B4-BE49-F238E27FC236}">
                <a16:creationId xmlns:a16="http://schemas.microsoft.com/office/drawing/2014/main" id="{C6CF5799-5426-3B4F-BB4F-02226F5DF566}"/>
              </a:ext>
            </a:extLst>
          </p:cNvPr>
          <p:cNvSpPr>
            <a:spLocks noGrp="1"/>
          </p:cNvSpPr>
          <p:nvPr>
            <p:ph type="dt" sz="half" idx="10"/>
          </p:nvPr>
        </p:nvSpPr>
        <p:spPr/>
        <p:txBody>
          <a:bodyPr/>
          <a:lstStyle/>
          <a:p>
            <a:fld id="{A17418E5-D6A1-654A-8560-53E75FCD33BA}" type="datetimeFigureOut">
              <a:rPr kumimoji="1" lang="zh-CN" altLang="en-US" smtClean="0"/>
              <a:t>2020/10/19</a:t>
            </a:fld>
            <a:endParaRPr kumimoji="1" lang="zh-CN" altLang="en-US"/>
          </a:p>
        </p:txBody>
      </p:sp>
      <p:sp>
        <p:nvSpPr>
          <p:cNvPr id="6" name="页脚占位符 5">
            <a:extLst>
              <a:ext uri="{FF2B5EF4-FFF2-40B4-BE49-F238E27FC236}">
                <a16:creationId xmlns:a16="http://schemas.microsoft.com/office/drawing/2014/main" id="{0C3D0786-588D-404D-8F70-6EDA721847C0}"/>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DD7AB14-EC39-D74B-9C0E-2AA0B63AFD48}"/>
              </a:ext>
            </a:extLst>
          </p:cNvPr>
          <p:cNvSpPr>
            <a:spLocks noGrp="1"/>
          </p:cNvSpPr>
          <p:nvPr>
            <p:ph type="sldNum" sz="quarter" idx="12"/>
          </p:nvPr>
        </p:nvSpPr>
        <p:spPr/>
        <p:txBody>
          <a:bodyPr/>
          <a:lstStyle/>
          <a:p>
            <a:fld id="{1C977605-4D21-004E-8FC0-D4CDBC5E9E64}" type="slidenum">
              <a:rPr kumimoji="1" lang="zh-CN" altLang="en-US" smtClean="0"/>
              <a:t>‹#›</a:t>
            </a:fld>
            <a:endParaRPr kumimoji="1" lang="zh-CN" altLang="en-US"/>
          </a:p>
        </p:txBody>
      </p:sp>
    </p:spTree>
    <p:extLst>
      <p:ext uri="{BB962C8B-B14F-4D97-AF65-F5344CB8AC3E}">
        <p14:creationId xmlns:p14="http://schemas.microsoft.com/office/powerpoint/2010/main" val="1605138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DB9589-EBB6-AF48-BC95-9A6AF9F17EB3}"/>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E2AC02AD-192D-FA44-88DA-365F319A72AF}"/>
              </a:ext>
            </a:extLst>
          </p:cNvPr>
          <p:cNvSpPr>
            <a:spLocks noGrp="1"/>
          </p:cNvSpPr>
          <p:nvPr>
            <p:ph idx="1"/>
          </p:nvPr>
        </p:nvSpPr>
        <p:spPr/>
        <p:txBody>
          <a:bodyPr/>
          <a:lstStyle/>
          <a:p>
            <a:r>
              <a:rPr kumimoji="1" lang="zh-CN" altLang="en-US"/>
              <a:t>编辑母版文本样式
第二级
第三级
第四级
第五级</a:t>
            </a:r>
          </a:p>
        </p:txBody>
      </p:sp>
      <p:sp>
        <p:nvSpPr>
          <p:cNvPr id="4" name="日期占位符 3">
            <a:extLst>
              <a:ext uri="{FF2B5EF4-FFF2-40B4-BE49-F238E27FC236}">
                <a16:creationId xmlns:a16="http://schemas.microsoft.com/office/drawing/2014/main" id="{7E9FA04D-6E8B-7441-848B-5F637537E347}"/>
              </a:ext>
            </a:extLst>
          </p:cNvPr>
          <p:cNvSpPr>
            <a:spLocks noGrp="1"/>
          </p:cNvSpPr>
          <p:nvPr>
            <p:ph type="dt" sz="half" idx="10"/>
          </p:nvPr>
        </p:nvSpPr>
        <p:spPr/>
        <p:txBody>
          <a:bodyPr/>
          <a:lstStyle/>
          <a:p>
            <a:fld id="{A17418E5-D6A1-654A-8560-53E75FCD33BA}" type="datetimeFigureOut">
              <a:rPr kumimoji="1" lang="zh-CN" altLang="en-US" smtClean="0"/>
              <a:t>2020/10/19</a:t>
            </a:fld>
            <a:endParaRPr kumimoji="1" lang="zh-CN" altLang="en-US"/>
          </a:p>
        </p:txBody>
      </p:sp>
      <p:sp>
        <p:nvSpPr>
          <p:cNvPr id="5" name="页脚占位符 4">
            <a:extLst>
              <a:ext uri="{FF2B5EF4-FFF2-40B4-BE49-F238E27FC236}">
                <a16:creationId xmlns:a16="http://schemas.microsoft.com/office/drawing/2014/main" id="{FC434A59-89C6-7B4D-BC38-D4C20012A7E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3DDA977-E404-7144-B5BB-DF4FD54319D9}"/>
              </a:ext>
            </a:extLst>
          </p:cNvPr>
          <p:cNvSpPr>
            <a:spLocks noGrp="1"/>
          </p:cNvSpPr>
          <p:nvPr>
            <p:ph type="sldNum" sz="quarter" idx="12"/>
          </p:nvPr>
        </p:nvSpPr>
        <p:spPr/>
        <p:txBody>
          <a:bodyPr/>
          <a:lstStyle/>
          <a:p>
            <a:fld id="{1C977605-4D21-004E-8FC0-D4CDBC5E9E64}" type="slidenum">
              <a:rPr kumimoji="1" lang="zh-CN" altLang="en-US" smtClean="0"/>
              <a:t>‹#›</a:t>
            </a:fld>
            <a:endParaRPr kumimoji="1" lang="zh-CN" altLang="en-US"/>
          </a:p>
        </p:txBody>
      </p:sp>
    </p:spTree>
    <p:extLst>
      <p:ext uri="{BB962C8B-B14F-4D97-AF65-F5344CB8AC3E}">
        <p14:creationId xmlns:p14="http://schemas.microsoft.com/office/powerpoint/2010/main" val="3403505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F1918534-A9E3-F04C-8DB0-5F3EC06177C4}" type="datetime1">
              <a:rPr kumimoji="1" lang="zh-CN" altLang="en-US" smtClean="0"/>
              <a:t>2020/10/20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63E13575-E6A4-B846-8552-6B9CEFAD2E1C}" type="datetime1">
              <a:rPr kumimoji="1" lang="zh-CN" altLang="en-US" smtClean="0"/>
              <a:t>2020/10/20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9EC1D0C-B5BA-F04D-9FE9-00BAD34E9CBF}" type="datetime1">
              <a:rPr kumimoji="1" lang="zh-CN" altLang="en-US" smtClean="0"/>
              <a:t>2020/10/20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9E9857A4-6913-FC4A-833D-A1CF571AA4F4}" type="datetime1">
              <a:rPr kumimoji="1" lang="zh-CN" altLang="en-US" smtClean="0"/>
              <a:t>2020/10/20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FB14B1EB-01FE-0F48-B569-70800579F108}" type="datetime1">
              <a:rPr kumimoji="1" lang="zh-CN" altLang="en-US" smtClean="0"/>
              <a:t>2020/10/20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A11D70EE-5843-7345-BC43-88FFEE648674}" type="datetime1">
              <a:rPr kumimoji="1" lang="zh-CN" altLang="en-US" smtClean="0"/>
              <a:t>2020/10/20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srcRect/>
          <a:stretch>
            <a:fillRect t="-3000" b="-3000"/>
          </a:stretch>
        </a:blipFill>
        <a:effectLst/>
      </p:bgPr>
    </p:bg>
    <p:spTree>
      <p:nvGrpSpPr>
        <p:cNvPr id="1" name=""/>
        <p:cNvGrpSpPr/>
        <p:nvPr/>
      </p:nvGrpSpPr>
      <p:grpSpPr>
        <a:xfrm>
          <a:off x="0" y="0"/>
          <a:ext cx="0" cy="0"/>
          <a:chOff x="0" y="0"/>
          <a:chExt cx="0" cy="0"/>
        </a:xfrm>
      </p:grpSpPr>
      <p:pic>
        <p:nvPicPr>
          <p:cNvPr id="2" name="图片 1" descr="11111"/>
          <p:cNvPicPr>
            <a:picLocks noChangeAspect="1"/>
          </p:cNvPicPr>
          <p:nvPr userDrawn="1"/>
        </p:nvPicPr>
        <p:blipFill>
          <a:blip r:embed="rId3"/>
          <a:stretch>
            <a:fillRect/>
          </a:stretch>
        </p:blipFill>
        <p:spPr>
          <a:xfrm>
            <a:off x="8813800" y="6228080"/>
            <a:ext cx="2867025" cy="448310"/>
          </a:xfrm>
          <a:prstGeom prst="rect">
            <a:avLst/>
          </a:prstGeom>
        </p:spPr>
      </p:pic>
      <p:pic>
        <p:nvPicPr>
          <p:cNvPr id="3" name="图片 2"/>
          <p:cNvPicPr preferRelativeResize="0"/>
          <p:nvPr userDrawn="1"/>
        </p:nvPicPr>
        <p:blipFill>
          <a:blip r:embed="rId4"/>
          <a:stretch>
            <a:fillRect/>
          </a:stretch>
        </p:blipFill>
        <p:spPr>
          <a:xfrm rot="5400000" flipH="1">
            <a:off x="4326355" y="2208240"/>
            <a:ext cx="72000" cy="8640000"/>
          </a:xfrm>
          <a:prstGeom prst="rect">
            <a:avLst/>
          </a:prstGeom>
        </p:spPr>
      </p:pic>
      <p:pic>
        <p:nvPicPr>
          <p:cNvPr id="5" name="图片 4"/>
          <p:cNvPicPr preferRelativeResize="0"/>
          <p:nvPr userDrawn="1"/>
        </p:nvPicPr>
        <p:blipFill>
          <a:blip r:embed="rId4"/>
          <a:stretch>
            <a:fillRect/>
          </a:stretch>
        </p:blipFill>
        <p:spPr>
          <a:xfrm rot="5400000" flipH="1">
            <a:off x="11976000" y="6348240"/>
            <a:ext cx="72000" cy="360000"/>
          </a:xfrm>
          <a:prstGeom prst="rect">
            <a:avLst/>
          </a:prstGeom>
        </p:spPr>
      </p:pic>
      <p:pic>
        <p:nvPicPr>
          <p:cNvPr id="6" name="图片 5"/>
          <p:cNvPicPr preferRelativeResize="0"/>
          <p:nvPr userDrawn="1"/>
        </p:nvPicPr>
        <p:blipFill>
          <a:blip r:embed="rId4"/>
          <a:stretch>
            <a:fillRect/>
          </a:stretch>
        </p:blipFill>
        <p:spPr>
          <a:xfrm rot="5400000" flipH="1">
            <a:off x="201930" y="183515"/>
            <a:ext cx="311150" cy="71247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54370D-63A7-7243-8C31-235A0C34BF0D}" type="datetime1">
              <a:rPr kumimoji="1" lang="zh-CN" altLang="en-US" smtClean="0"/>
              <a:t>2020/10/20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FC061A6E-4C89-DF49-9F39-1A55FE38CB71}" type="datetime1">
              <a:rPr kumimoji="1" lang="zh-CN" altLang="en-US" smtClean="0"/>
              <a:t>2020/10/20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A7338D15-CE8C-4541-911E-D437FE910699}" type="datetime1">
              <a:rPr kumimoji="1" lang="zh-CN" altLang="en-US" smtClean="0"/>
              <a:t>2020/10/20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31227D4D-0339-0B4B-B0CB-B52D5A79BD5C}" type="datetime1">
              <a:rPr kumimoji="1" lang="zh-CN" altLang="en-US" smtClean="0"/>
              <a:t>2020/10/20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00460B27-BEB9-054C-B3FD-A7D60AFCFAD8}" type="datetime1">
              <a:rPr kumimoji="1" lang="zh-CN" altLang="en-US" smtClean="0"/>
              <a:t>2020/10/20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12B131B4-9DEC-4346-AC6B-18646258B928}"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2A311A69-13C9-8947-A530-1D9D4DBA161C}" type="datetime1">
              <a:rPr kumimoji="1" lang="zh-CN" altLang="en-US" smtClean="0"/>
              <a:t>2020/10/20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A979F7C-E609-6A44-87F7-F305A0CBD988}"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82E27FC-539A-5B4A-9356-446E57E28BB0}" type="datetime1">
              <a:rPr kumimoji="1" lang="zh-CN" altLang="en-US" smtClean="0"/>
              <a:t>2020/10/20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A979F7C-E609-6A44-87F7-F305A0CBD988}"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7FF10BE-0EF5-5F41-8F4F-68CE6C76F2D5}" type="datetime1">
              <a:rPr kumimoji="1" lang="zh-CN" altLang="en-US" smtClean="0"/>
              <a:t>2020/10/20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A979F7C-E609-6A44-87F7-F305A0CBD988}"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dirty="0"/>
              <a:t>单击此处编辑母版文本样式</a:t>
            </a:r>
          </a:p>
        </p:txBody>
      </p:sp>
      <p:sp>
        <p:nvSpPr>
          <p:cNvPr id="5" name="日期占位符 4"/>
          <p:cNvSpPr>
            <a:spLocks noGrp="1"/>
          </p:cNvSpPr>
          <p:nvPr>
            <p:ph type="dt" sz="half" idx="10"/>
          </p:nvPr>
        </p:nvSpPr>
        <p:spPr/>
        <p:txBody>
          <a:bodyPr/>
          <a:lstStyle/>
          <a:p>
            <a:fld id="{B9F0AEDF-FC39-D84C-8F87-691684EF6793}" type="datetime1">
              <a:rPr kumimoji="1" lang="zh-CN" altLang="en-US" smtClean="0"/>
              <a:t>2020/10/20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A979F7C-E609-6A44-87F7-F305A0CBD988}"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81DD6E4F-218D-C240-9C38-F64B8ED2ECBE}" type="datetime1">
              <a:rPr kumimoji="1" lang="zh-CN" altLang="en-US" smtClean="0"/>
              <a:t>2020/10/20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A979F7C-E609-6A44-87F7-F305A0CBD988}"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8F7C33E-7197-1346-AFC8-3281DB10DC70}" type="datetime1">
              <a:rPr kumimoji="1" lang="zh-CN" altLang="en-US" smtClean="0"/>
              <a:t>2020/10/20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A979F7C-E609-6A44-87F7-F305A0CBD988}"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842279-3228-EF43-9287-3926B0E4280A}" type="datetime1">
              <a:rPr kumimoji="1" lang="zh-CN" altLang="en-US" smtClean="0"/>
              <a:t>2020/10/20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dirty="0"/>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79F7C-E609-6A44-87F7-F305A0CBD988}"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71" r:id="rId11"/>
    <p:sldLayoutId id="2147483672" r:id="rId12"/>
    <p:sldLayoutId id="2147483673"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9C004B8-D370-264E-AC2C-6D91C7DBAF62}" type="datetime1">
              <a:rPr kumimoji="1" lang="zh-CN" altLang="en-US" smtClean="0"/>
              <a:t>2020/10/20</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B131B4-9DEC-4346-AC6B-18646258B928}"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5" Type="http://schemas.openxmlformats.org/officeDocument/2006/relationships/image" Target="../media/image6.png"/><Relationship Id="rId4"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0.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tif"/><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tif"/></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3.png"/><Relationship Id="rId1" Type="http://schemas.openxmlformats.org/officeDocument/2006/relationships/slideLayout" Target="../slideLayouts/slideLayout1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26.jp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tif"/><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tif"/></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5" Type="http://schemas.openxmlformats.org/officeDocument/2006/relationships/image" Target="../media/image33.png"/><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image" Target="../media/image36.jpg"/><Relationship Id="rId1" Type="http://schemas.openxmlformats.org/officeDocument/2006/relationships/slideLayout" Target="../slideLayouts/slideLayout12.xml"/><Relationship Id="rId4" Type="http://schemas.openxmlformats.org/officeDocument/2006/relationships/image" Target="../media/image38.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0.jpg"/></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stretch>
            <a:fillRect t="-3000" b="-3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866900" y="2268726"/>
            <a:ext cx="9144000" cy="1006475"/>
          </a:xfrm>
        </p:spPr>
        <p:txBody>
          <a:bodyPr>
            <a:noAutofit/>
          </a:bodyPr>
          <a:lstStyle/>
          <a:p>
            <a:r>
              <a:rPr kumimoji="1" lang="zh-CN" altLang="en-US" sz="3600" dirty="0"/>
              <a:t>隐私保护下的机器学习在平安银行的实践</a:t>
            </a:r>
          </a:p>
        </p:txBody>
      </p:sp>
      <p:sp>
        <p:nvSpPr>
          <p:cNvPr id="3" name="副标题 2"/>
          <p:cNvSpPr>
            <a:spLocks noGrp="1"/>
          </p:cNvSpPr>
          <p:nvPr>
            <p:ph type="subTitle" idx="1"/>
          </p:nvPr>
        </p:nvSpPr>
        <p:spPr>
          <a:xfrm>
            <a:off x="1866900" y="3931285"/>
            <a:ext cx="9144000" cy="1479550"/>
          </a:xfrm>
        </p:spPr>
        <p:txBody>
          <a:bodyPr>
            <a:normAutofit/>
          </a:bodyPr>
          <a:lstStyle/>
          <a:p>
            <a:r>
              <a:rPr kumimoji="1" lang="zh-CN" altLang="en-US" dirty="0"/>
              <a:t>周辉</a:t>
            </a:r>
            <a:r>
              <a:rPr kumimoji="1" lang="en-US" altLang="zh-CN" dirty="0"/>
              <a:t>/</a:t>
            </a:r>
            <a:r>
              <a:rPr kumimoji="1" lang="zh-CN" altLang="en-US" dirty="0"/>
              <a:t>平安银行</a:t>
            </a:r>
            <a:endParaRPr kumimoji="1" lang="en-US" altLang="zh-CN" dirty="0"/>
          </a:p>
          <a:p>
            <a:r>
              <a:rPr kumimoji="1" lang="en-US" altLang="zh-CN" dirty="0" err="1"/>
              <a:t>steven.h.zhou@gmail</a:t>
            </a:r>
            <a:endParaRPr kumimoji="1" lang="zh-CN" altLang="en-US" dirty="0"/>
          </a:p>
        </p:txBody>
      </p:sp>
      <p:pic>
        <p:nvPicPr>
          <p:cNvPr id="4" name="图片 3" descr="1"/>
          <p:cNvPicPr>
            <a:picLocks noChangeAspect="1"/>
          </p:cNvPicPr>
          <p:nvPr/>
        </p:nvPicPr>
        <p:blipFill>
          <a:blip r:embed="rId5"/>
          <a:stretch>
            <a:fillRect/>
          </a:stretch>
        </p:blipFill>
        <p:spPr>
          <a:xfrm>
            <a:off x="457200" y="414020"/>
            <a:ext cx="3607435" cy="563880"/>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9</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同态加密</a:t>
            </a:r>
          </a:p>
        </p:txBody>
      </p:sp>
      <p:sp>
        <p:nvSpPr>
          <p:cNvPr id="5" name="标题 1">
            <a:extLst>
              <a:ext uri="{FF2B5EF4-FFF2-40B4-BE49-F238E27FC236}">
                <a16:creationId xmlns:a16="http://schemas.microsoft.com/office/drawing/2014/main" id="{3EE4CEAF-A4CD-6E4D-B65F-2F392E97E31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2">
            <a:extLst>
              <a:ext uri="{FF2B5EF4-FFF2-40B4-BE49-F238E27FC236}">
                <a16:creationId xmlns:a16="http://schemas.microsoft.com/office/drawing/2014/main" id="{D0E98CDA-C032-E845-BE8A-53D99F85C237}"/>
              </a:ext>
            </a:extLst>
          </p:cNvPr>
          <p:cNvSpPr txBox="1">
            <a:spLocks/>
          </p:cNvSpPr>
          <p:nvPr/>
        </p:nvSpPr>
        <p:spPr>
          <a:xfrm>
            <a:off x="838200" y="1825625"/>
            <a:ext cx="5181600" cy="43513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同态：任何能保持某种运算不变的映射 </a:t>
            </a:r>
            <a:r>
              <a:rPr kumimoji="1" lang="en-US" altLang="zh-CN"/>
              <a:t>【</a:t>
            </a:r>
            <a:r>
              <a:rPr kumimoji="1" lang="zh-CN" altLang="en-US"/>
              <a:t>等变</a:t>
            </a:r>
            <a:r>
              <a:rPr kumimoji="1" lang="en-US" altLang="zh-CN"/>
              <a:t>】</a:t>
            </a:r>
          </a:p>
          <a:p>
            <a:pPr lvl="1"/>
            <a:r>
              <a:rPr kumimoji="1" lang="zh-CN" altLang="en-US"/>
              <a:t>举例：</a:t>
            </a:r>
            <a:r>
              <a:rPr kumimoji="1" lang="en-US" altLang="zh-CN"/>
              <a:t>double  double(2+3)= double(2)+double(3)</a:t>
            </a:r>
          </a:p>
          <a:p>
            <a:pPr lvl="3"/>
            <a:r>
              <a:rPr kumimoji="1" lang="en-US" altLang="zh-CN"/>
              <a:t>Square </a:t>
            </a:r>
            <a:r>
              <a:rPr kumimoji="1" lang="zh-CN" altLang="en-US"/>
              <a:t>就不是</a:t>
            </a:r>
            <a:endParaRPr kumimoji="1" lang="en-US" altLang="zh-CN"/>
          </a:p>
          <a:p>
            <a:r>
              <a:rPr kumimoji="1" lang="zh-CN" altLang="en-US"/>
              <a:t>加密：难以破解的映射</a:t>
            </a:r>
            <a:endParaRPr kumimoji="1" lang="en-US" altLang="zh-CN"/>
          </a:p>
          <a:p>
            <a:r>
              <a:rPr kumimoji="1" lang="zh-CN" altLang="en-US"/>
              <a:t>全同态加密：能保持四则运算（加法与乘法）不变的密码</a:t>
            </a:r>
            <a:endParaRPr kumimoji="1" lang="en-US" altLang="zh-CN"/>
          </a:p>
          <a:p>
            <a:pPr lvl="1"/>
            <a:r>
              <a:rPr kumimoji="1" lang="zh-CN" altLang="en-US"/>
              <a:t>意味着多项式的计算都是可行的</a:t>
            </a:r>
            <a:endParaRPr kumimoji="1" lang="en-US" altLang="zh-CN"/>
          </a:p>
          <a:p>
            <a:r>
              <a:rPr kumimoji="1" lang="zh-CN" altLang="en-US"/>
              <a:t>半同态加密：能保持某种运算不变的密码</a:t>
            </a:r>
            <a:endParaRPr kumimoji="1" lang="en-US" altLang="zh-CN"/>
          </a:p>
          <a:p>
            <a:pPr lvl="1"/>
            <a:r>
              <a:rPr kumimoji="1" lang="en-US" altLang="zh-CN"/>
              <a:t>RSA</a:t>
            </a:r>
            <a:r>
              <a:rPr kumimoji="1" lang="zh-CN" altLang="en-US"/>
              <a:t>就是乘法同态密码</a:t>
            </a:r>
            <a:endParaRPr kumimoji="1" lang="en-US" altLang="zh-CN"/>
          </a:p>
          <a:p>
            <a:pPr lvl="1"/>
            <a:r>
              <a:rPr kumimoji="1" lang="en-US" altLang="zh-CN"/>
              <a:t>Pailier</a:t>
            </a:r>
            <a:r>
              <a:rPr kumimoji="1" lang="zh-CN" altLang="en-US"/>
              <a:t>是加法同态密码</a:t>
            </a:r>
            <a:endParaRPr kumimoji="1" lang="en-US" altLang="zh-CN" dirty="0"/>
          </a:p>
        </p:txBody>
      </p:sp>
      <p:grpSp>
        <p:nvGrpSpPr>
          <p:cNvPr id="7" name="组合 6">
            <a:extLst>
              <a:ext uri="{FF2B5EF4-FFF2-40B4-BE49-F238E27FC236}">
                <a16:creationId xmlns:a16="http://schemas.microsoft.com/office/drawing/2014/main" id="{7B49094B-1624-A947-A458-A82EF3C21003}"/>
              </a:ext>
            </a:extLst>
          </p:cNvPr>
          <p:cNvGrpSpPr/>
          <p:nvPr/>
        </p:nvGrpSpPr>
        <p:grpSpPr>
          <a:xfrm>
            <a:off x="7340045" y="2295724"/>
            <a:ext cx="2861955" cy="2042427"/>
            <a:chOff x="7976150" y="2096941"/>
            <a:chExt cx="2861955" cy="2042427"/>
          </a:xfrm>
        </p:grpSpPr>
        <p:sp>
          <p:nvSpPr>
            <p:cNvPr id="8" name="文本框 7">
              <a:extLst>
                <a:ext uri="{FF2B5EF4-FFF2-40B4-BE49-F238E27FC236}">
                  <a16:creationId xmlns:a16="http://schemas.microsoft.com/office/drawing/2014/main" id="{6F1FFDDA-8530-1A46-BB8A-5C64FF8A39A0}"/>
                </a:ext>
              </a:extLst>
            </p:cNvPr>
            <p:cNvSpPr txBox="1"/>
            <p:nvPr/>
          </p:nvSpPr>
          <p:spPr>
            <a:xfrm>
              <a:off x="8540446" y="2096941"/>
              <a:ext cx="1107996" cy="369332"/>
            </a:xfrm>
            <a:prstGeom prst="rect">
              <a:avLst/>
            </a:prstGeom>
            <a:noFill/>
          </p:spPr>
          <p:txBody>
            <a:bodyPr wrap="none" rtlCol="0">
              <a:spAutoFit/>
            </a:bodyPr>
            <a:lstStyle/>
            <a:p>
              <a:r>
                <a:rPr kumimoji="1" lang="zh-CN" altLang="en-US" dirty="0"/>
                <a:t>同态加密</a:t>
              </a:r>
            </a:p>
          </p:txBody>
        </p:sp>
        <p:cxnSp>
          <p:nvCxnSpPr>
            <p:cNvPr id="9" name="直线连接符 8">
              <a:extLst>
                <a:ext uri="{FF2B5EF4-FFF2-40B4-BE49-F238E27FC236}">
                  <a16:creationId xmlns:a16="http://schemas.microsoft.com/office/drawing/2014/main" id="{1469AFE6-6198-4346-B91F-0EEE7C477C49}"/>
                </a:ext>
              </a:extLst>
            </p:cNvPr>
            <p:cNvCxnSpPr>
              <a:cxnSpLocks/>
            </p:cNvCxnSpPr>
            <p:nvPr/>
          </p:nvCxnSpPr>
          <p:spPr>
            <a:xfrm>
              <a:off x="8392341" y="3729404"/>
              <a:ext cx="1865870" cy="0"/>
            </a:xfrm>
            <a:prstGeom prst="line">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45360732-B99A-094C-8296-F049E1727590}"/>
                </a:ext>
              </a:extLst>
            </p:cNvPr>
            <p:cNvSpPr txBox="1"/>
            <p:nvPr/>
          </p:nvSpPr>
          <p:spPr>
            <a:xfrm>
              <a:off x="10414591" y="2818375"/>
              <a:ext cx="423514" cy="523220"/>
            </a:xfrm>
            <a:prstGeom prst="rect">
              <a:avLst/>
            </a:prstGeom>
            <a:noFill/>
          </p:spPr>
          <p:txBody>
            <a:bodyPr wrap="none" rtlCol="0">
              <a:spAutoFit/>
            </a:bodyPr>
            <a:lstStyle/>
            <a:p>
              <a:r>
                <a:rPr kumimoji="1" lang="en-US" altLang="zh-CN" sz="2800" dirty="0"/>
                <a:t>+</a:t>
              </a:r>
              <a:endParaRPr kumimoji="1" lang="zh-CN" altLang="en-US" sz="2800" dirty="0"/>
            </a:p>
          </p:txBody>
        </p:sp>
        <p:sp>
          <p:nvSpPr>
            <p:cNvPr id="11" name="文本框 10">
              <a:extLst>
                <a:ext uri="{FF2B5EF4-FFF2-40B4-BE49-F238E27FC236}">
                  <a16:creationId xmlns:a16="http://schemas.microsoft.com/office/drawing/2014/main" id="{38AAE5DA-0FAB-224E-BC6F-7DC5C5F452C3}"/>
                </a:ext>
              </a:extLst>
            </p:cNvPr>
            <p:cNvSpPr txBox="1"/>
            <p:nvPr/>
          </p:nvSpPr>
          <p:spPr>
            <a:xfrm>
              <a:off x="8579808" y="3770036"/>
              <a:ext cx="1107996" cy="369332"/>
            </a:xfrm>
            <a:prstGeom prst="rect">
              <a:avLst/>
            </a:prstGeom>
            <a:noFill/>
          </p:spPr>
          <p:txBody>
            <a:bodyPr wrap="none" rtlCol="0">
              <a:spAutoFit/>
            </a:bodyPr>
            <a:lstStyle/>
            <a:p>
              <a:r>
                <a:rPr kumimoji="1" lang="zh-CN" altLang="en-US" dirty="0"/>
                <a:t>同态加密</a:t>
              </a:r>
            </a:p>
          </p:txBody>
        </p:sp>
        <p:sp>
          <p:nvSpPr>
            <p:cNvPr id="12" name="文本框 11">
              <a:extLst>
                <a:ext uri="{FF2B5EF4-FFF2-40B4-BE49-F238E27FC236}">
                  <a16:creationId xmlns:a16="http://schemas.microsoft.com/office/drawing/2014/main" id="{72F48053-B822-1D47-86DA-B97AA3A724A5}"/>
                </a:ext>
              </a:extLst>
            </p:cNvPr>
            <p:cNvSpPr txBox="1"/>
            <p:nvPr/>
          </p:nvSpPr>
          <p:spPr>
            <a:xfrm>
              <a:off x="7976150" y="2818375"/>
              <a:ext cx="423514" cy="523220"/>
            </a:xfrm>
            <a:prstGeom prst="rect">
              <a:avLst/>
            </a:prstGeom>
            <a:noFill/>
          </p:spPr>
          <p:txBody>
            <a:bodyPr wrap="none" rtlCol="0">
              <a:spAutoFit/>
            </a:bodyPr>
            <a:lstStyle/>
            <a:p>
              <a:r>
                <a:rPr kumimoji="1" lang="en-US" altLang="zh-CN" sz="2800" dirty="0"/>
                <a:t>+</a:t>
              </a:r>
              <a:endParaRPr kumimoji="1" lang="zh-CN" altLang="en-US" sz="2800" dirty="0"/>
            </a:p>
          </p:txBody>
        </p:sp>
        <p:cxnSp>
          <p:nvCxnSpPr>
            <p:cNvPr id="13" name="直线箭头连接符 12">
              <a:extLst>
                <a:ext uri="{FF2B5EF4-FFF2-40B4-BE49-F238E27FC236}">
                  <a16:creationId xmlns:a16="http://schemas.microsoft.com/office/drawing/2014/main" id="{62336B06-2A52-EC40-A2C0-C425B81999DA}"/>
                </a:ext>
              </a:extLst>
            </p:cNvPr>
            <p:cNvCxnSpPr/>
            <p:nvPr/>
          </p:nvCxnSpPr>
          <p:spPr>
            <a:xfrm>
              <a:off x="10258211" y="2514323"/>
              <a:ext cx="0" cy="1215081"/>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349885FB-16F7-EB4A-87FF-6607F362D96C}"/>
                </a:ext>
              </a:extLst>
            </p:cNvPr>
            <p:cNvCxnSpPr/>
            <p:nvPr/>
          </p:nvCxnSpPr>
          <p:spPr>
            <a:xfrm>
              <a:off x="8392341" y="2554955"/>
              <a:ext cx="0" cy="1215081"/>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265018F6-46A7-9B4D-96C5-D1FAEFD3C87F}"/>
                </a:ext>
              </a:extLst>
            </p:cNvPr>
            <p:cNvCxnSpPr>
              <a:cxnSpLocks/>
            </p:cNvCxnSpPr>
            <p:nvPr/>
          </p:nvCxnSpPr>
          <p:spPr>
            <a:xfrm>
              <a:off x="8392341" y="2485103"/>
              <a:ext cx="1865870" cy="0"/>
            </a:xfrm>
            <a:prstGeom prst="line">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20969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10</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加性半同态加密</a:t>
            </a:r>
          </a:p>
        </p:txBody>
      </p:sp>
      <p:sp>
        <p:nvSpPr>
          <p:cNvPr id="5" name="标题 1">
            <a:extLst>
              <a:ext uri="{FF2B5EF4-FFF2-40B4-BE49-F238E27FC236}">
                <a16:creationId xmlns:a16="http://schemas.microsoft.com/office/drawing/2014/main" id="{4CA4F487-7086-6443-8A88-2C7E43B9B8B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2">
            <a:extLst>
              <a:ext uri="{FF2B5EF4-FFF2-40B4-BE49-F238E27FC236}">
                <a16:creationId xmlns:a16="http://schemas.microsoft.com/office/drawing/2014/main" id="{91EEEC3C-7EA4-644C-A689-6C7EFB7EC52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en-US" altLang="zh-CN"/>
              <a:t>Pailier</a:t>
            </a:r>
          </a:p>
          <a:p>
            <a:endParaRPr kumimoji="1" lang="en-US" altLang="zh-CN"/>
          </a:p>
          <a:p>
            <a:endParaRPr kumimoji="1" lang="en-US" altLang="zh-CN"/>
          </a:p>
          <a:p>
            <a:r>
              <a:rPr kumimoji="1" lang="zh-CN" altLang="en-US"/>
              <a:t>细思极恐一下</a:t>
            </a:r>
            <a:endParaRPr kumimoji="1" lang="en-US" altLang="zh-CN"/>
          </a:p>
          <a:p>
            <a:pPr lvl="1"/>
            <a:r>
              <a:rPr kumimoji="1" lang="zh-CN" altLang="en-US"/>
              <a:t>还有哪些同态的例子？</a:t>
            </a:r>
            <a:endParaRPr kumimoji="1" lang="en-US" altLang="zh-CN"/>
          </a:p>
          <a:p>
            <a:pPr lvl="1"/>
            <a:r>
              <a:rPr kumimoji="1" lang="zh-CN" altLang="en-US"/>
              <a:t>有没有非线性的加性同态的例子？</a:t>
            </a:r>
            <a:endParaRPr kumimoji="1" lang="en-US" altLang="zh-CN"/>
          </a:p>
          <a:p>
            <a:pPr lvl="1"/>
            <a:r>
              <a:rPr kumimoji="1" lang="zh-CN" altLang="en-US"/>
              <a:t>有没有线性而不是加性同态的例子？</a:t>
            </a:r>
            <a:endParaRPr kumimoji="1" lang="en-US" altLang="zh-CN"/>
          </a:p>
          <a:p>
            <a:pPr lvl="1"/>
            <a:r>
              <a:rPr kumimoji="1" lang="zh-CN" altLang="en-US"/>
              <a:t>线性回归的方程是不是线性的？</a:t>
            </a:r>
            <a:endParaRPr kumimoji="1" lang="en-US" altLang="zh-CN" dirty="0"/>
          </a:p>
        </p:txBody>
      </p:sp>
      <p:pic>
        <p:nvPicPr>
          <p:cNvPr id="7" name="图片 6">
            <a:extLst>
              <a:ext uri="{FF2B5EF4-FFF2-40B4-BE49-F238E27FC236}">
                <a16:creationId xmlns:a16="http://schemas.microsoft.com/office/drawing/2014/main" id="{9C1D9CB0-8FFD-D642-96AD-EAFCE0860082}"/>
              </a:ext>
            </a:extLst>
          </p:cNvPr>
          <p:cNvPicPr>
            <a:picLocks noChangeAspect="1"/>
          </p:cNvPicPr>
          <p:nvPr/>
        </p:nvPicPr>
        <p:blipFill>
          <a:blip r:embed="rId2"/>
          <a:stretch>
            <a:fillRect/>
          </a:stretch>
        </p:blipFill>
        <p:spPr>
          <a:xfrm>
            <a:off x="1353408" y="2274330"/>
            <a:ext cx="3479800" cy="406400"/>
          </a:xfrm>
          <a:prstGeom prst="rect">
            <a:avLst/>
          </a:prstGeom>
        </p:spPr>
      </p:pic>
      <p:pic>
        <p:nvPicPr>
          <p:cNvPr id="8" name="图片 7">
            <a:extLst>
              <a:ext uri="{FF2B5EF4-FFF2-40B4-BE49-F238E27FC236}">
                <a16:creationId xmlns:a16="http://schemas.microsoft.com/office/drawing/2014/main" id="{33C37FEE-8923-8147-AF92-BED2AD802F82}"/>
              </a:ext>
            </a:extLst>
          </p:cNvPr>
          <p:cNvPicPr>
            <a:picLocks noChangeAspect="1"/>
          </p:cNvPicPr>
          <p:nvPr/>
        </p:nvPicPr>
        <p:blipFill>
          <a:blip r:embed="rId3"/>
          <a:stretch>
            <a:fillRect/>
          </a:stretch>
        </p:blipFill>
        <p:spPr>
          <a:xfrm>
            <a:off x="1625256" y="2593417"/>
            <a:ext cx="2286000" cy="444500"/>
          </a:xfrm>
          <a:prstGeom prst="rect">
            <a:avLst/>
          </a:prstGeom>
        </p:spPr>
      </p:pic>
    </p:spTree>
    <p:extLst>
      <p:ext uri="{BB962C8B-B14F-4D97-AF65-F5344CB8AC3E}">
        <p14:creationId xmlns:p14="http://schemas.microsoft.com/office/powerpoint/2010/main" val="3803015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11</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纵向联邦学习的架构</a:t>
            </a:r>
          </a:p>
        </p:txBody>
      </p:sp>
      <p:sp>
        <p:nvSpPr>
          <p:cNvPr id="5" name="标题 1">
            <a:extLst>
              <a:ext uri="{FF2B5EF4-FFF2-40B4-BE49-F238E27FC236}">
                <a16:creationId xmlns:a16="http://schemas.microsoft.com/office/drawing/2014/main" id="{7E8D4A30-5668-5343-8BDB-EA16514FC54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pic>
        <p:nvPicPr>
          <p:cNvPr id="6" name="图片 5">
            <a:extLst>
              <a:ext uri="{FF2B5EF4-FFF2-40B4-BE49-F238E27FC236}">
                <a16:creationId xmlns:a16="http://schemas.microsoft.com/office/drawing/2014/main" id="{80D02161-EA16-CD45-AB7E-599FC0BF1DB2}"/>
              </a:ext>
            </a:extLst>
          </p:cNvPr>
          <p:cNvPicPr>
            <a:picLocks noChangeAspect="1"/>
          </p:cNvPicPr>
          <p:nvPr/>
        </p:nvPicPr>
        <p:blipFill>
          <a:blip r:embed="rId3"/>
          <a:stretch>
            <a:fillRect/>
          </a:stretch>
        </p:blipFill>
        <p:spPr>
          <a:xfrm flipH="1">
            <a:off x="1949189" y="1486116"/>
            <a:ext cx="729049" cy="729049"/>
          </a:xfrm>
          <a:prstGeom prst="rect">
            <a:avLst/>
          </a:prstGeom>
        </p:spPr>
      </p:pic>
      <p:pic>
        <p:nvPicPr>
          <p:cNvPr id="7" name="图片 6">
            <a:extLst>
              <a:ext uri="{FF2B5EF4-FFF2-40B4-BE49-F238E27FC236}">
                <a16:creationId xmlns:a16="http://schemas.microsoft.com/office/drawing/2014/main" id="{C09D5410-7DAB-0042-8488-4EFFF4EDD37C}"/>
              </a:ext>
            </a:extLst>
          </p:cNvPr>
          <p:cNvPicPr>
            <a:picLocks noChangeAspect="1"/>
          </p:cNvPicPr>
          <p:nvPr/>
        </p:nvPicPr>
        <p:blipFill>
          <a:blip r:embed="rId3"/>
          <a:stretch>
            <a:fillRect/>
          </a:stretch>
        </p:blipFill>
        <p:spPr>
          <a:xfrm flipH="1">
            <a:off x="838200" y="2590799"/>
            <a:ext cx="729049" cy="729049"/>
          </a:xfrm>
          <a:prstGeom prst="rect">
            <a:avLst/>
          </a:prstGeom>
        </p:spPr>
      </p:pic>
      <p:pic>
        <p:nvPicPr>
          <p:cNvPr id="8" name="图片 7">
            <a:extLst>
              <a:ext uri="{FF2B5EF4-FFF2-40B4-BE49-F238E27FC236}">
                <a16:creationId xmlns:a16="http://schemas.microsoft.com/office/drawing/2014/main" id="{6CA4D5A1-4650-3547-8339-FA07C0C2B37A}"/>
              </a:ext>
            </a:extLst>
          </p:cNvPr>
          <p:cNvPicPr>
            <a:picLocks noChangeAspect="1"/>
          </p:cNvPicPr>
          <p:nvPr/>
        </p:nvPicPr>
        <p:blipFill>
          <a:blip r:embed="rId3"/>
          <a:stretch>
            <a:fillRect/>
          </a:stretch>
        </p:blipFill>
        <p:spPr>
          <a:xfrm flipH="1">
            <a:off x="2861734" y="2572135"/>
            <a:ext cx="729049" cy="729049"/>
          </a:xfrm>
          <a:prstGeom prst="rect">
            <a:avLst/>
          </a:prstGeom>
        </p:spPr>
      </p:pic>
      <p:pic>
        <p:nvPicPr>
          <p:cNvPr id="9" name="图片 8">
            <a:extLst>
              <a:ext uri="{FF2B5EF4-FFF2-40B4-BE49-F238E27FC236}">
                <a16:creationId xmlns:a16="http://schemas.microsoft.com/office/drawing/2014/main" id="{7981A48F-BC21-6741-B1F2-38C80C6251D9}"/>
              </a:ext>
            </a:extLst>
          </p:cNvPr>
          <p:cNvPicPr>
            <a:picLocks noChangeAspect="1"/>
          </p:cNvPicPr>
          <p:nvPr/>
        </p:nvPicPr>
        <p:blipFill>
          <a:blip r:embed="rId4"/>
          <a:stretch>
            <a:fillRect/>
          </a:stretch>
        </p:blipFill>
        <p:spPr>
          <a:xfrm>
            <a:off x="2851750" y="5172148"/>
            <a:ext cx="729049" cy="785130"/>
          </a:xfrm>
          <a:prstGeom prst="rect">
            <a:avLst/>
          </a:prstGeom>
        </p:spPr>
      </p:pic>
      <p:pic>
        <p:nvPicPr>
          <p:cNvPr id="10" name="图片 9">
            <a:extLst>
              <a:ext uri="{FF2B5EF4-FFF2-40B4-BE49-F238E27FC236}">
                <a16:creationId xmlns:a16="http://schemas.microsoft.com/office/drawing/2014/main" id="{BD7E698A-740C-2A4D-B7FC-4BD7AE66F2D9}"/>
              </a:ext>
            </a:extLst>
          </p:cNvPr>
          <p:cNvPicPr>
            <a:picLocks noChangeAspect="1"/>
          </p:cNvPicPr>
          <p:nvPr/>
        </p:nvPicPr>
        <p:blipFill>
          <a:blip r:embed="rId5"/>
          <a:stretch>
            <a:fillRect/>
          </a:stretch>
        </p:blipFill>
        <p:spPr>
          <a:xfrm>
            <a:off x="798112" y="5257952"/>
            <a:ext cx="793190" cy="776588"/>
          </a:xfrm>
          <a:prstGeom prst="rect">
            <a:avLst/>
          </a:prstGeom>
        </p:spPr>
      </p:pic>
      <p:sp>
        <p:nvSpPr>
          <p:cNvPr id="11" name="罐形 10">
            <a:extLst>
              <a:ext uri="{FF2B5EF4-FFF2-40B4-BE49-F238E27FC236}">
                <a16:creationId xmlns:a16="http://schemas.microsoft.com/office/drawing/2014/main" id="{291E1B60-3B40-CE47-B4DE-E4DA97F12C55}"/>
              </a:ext>
            </a:extLst>
          </p:cNvPr>
          <p:cNvSpPr/>
          <p:nvPr/>
        </p:nvSpPr>
        <p:spPr>
          <a:xfrm>
            <a:off x="822164" y="4435776"/>
            <a:ext cx="729049" cy="3707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罐形 11">
            <a:extLst>
              <a:ext uri="{FF2B5EF4-FFF2-40B4-BE49-F238E27FC236}">
                <a16:creationId xmlns:a16="http://schemas.microsoft.com/office/drawing/2014/main" id="{B185EDD0-337B-9349-B359-5A392CAAEADB}"/>
              </a:ext>
            </a:extLst>
          </p:cNvPr>
          <p:cNvSpPr/>
          <p:nvPr/>
        </p:nvSpPr>
        <p:spPr>
          <a:xfrm>
            <a:off x="2845698" y="4435776"/>
            <a:ext cx="729049" cy="3707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C9BB817F-041C-DE4D-BE41-6481812ADC99}"/>
              </a:ext>
            </a:extLst>
          </p:cNvPr>
          <p:cNvCxnSpPr>
            <a:cxnSpLocks/>
            <a:stCxn id="15" idx="3"/>
            <a:endCxn id="16" idx="1"/>
          </p:cNvCxnSpPr>
          <p:nvPr/>
        </p:nvCxnSpPr>
        <p:spPr>
          <a:xfrm>
            <a:off x="1548639" y="3894942"/>
            <a:ext cx="13291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170B14A0-E5BD-B848-BA80-D5EF9B9A8257}"/>
              </a:ext>
            </a:extLst>
          </p:cNvPr>
          <p:cNvSpPr txBox="1"/>
          <p:nvPr/>
        </p:nvSpPr>
        <p:spPr>
          <a:xfrm>
            <a:off x="1791369" y="3508480"/>
            <a:ext cx="878773" cy="646331"/>
          </a:xfrm>
          <a:prstGeom prst="rect">
            <a:avLst/>
          </a:prstGeom>
          <a:noFill/>
        </p:spPr>
        <p:txBody>
          <a:bodyPr wrap="square" rtlCol="0">
            <a:spAutoFit/>
          </a:bodyPr>
          <a:lstStyle/>
          <a:p>
            <a:r>
              <a:rPr kumimoji="1" lang="zh-CN" altLang="en-US" dirty="0"/>
              <a:t>样本</a:t>
            </a:r>
            <a:endParaRPr kumimoji="1" lang="en-US" altLang="zh-CN" dirty="0"/>
          </a:p>
          <a:p>
            <a:r>
              <a:rPr kumimoji="1" lang="zh-CN" altLang="en-US" dirty="0"/>
              <a:t>对齐</a:t>
            </a:r>
          </a:p>
        </p:txBody>
      </p:sp>
      <p:sp>
        <p:nvSpPr>
          <p:cNvPr id="15" name="折角形 14">
            <a:extLst>
              <a:ext uri="{FF2B5EF4-FFF2-40B4-BE49-F238E27FC236}">
                <a16:creationId xmlns:a16="http://schemas.microsoft.com/office/drawing/2014/main" id="{DD556EC8-3E8A-ED48-87EA-ECE9D4EA3255}"/>
              </a:ext>
            </a:extLst>
          </p:cNvPr>
          <p:cNvSpPr/>
          <p:nvPr/>
        </p:nvSpPr>
        <p:spPr>
          <a:xfrm>
            <a:off x="851661" y="3660206"/>
            <a:ext cx="696978" cy="469472"/>
          </a:xfrm>
          <a:prstGeom prst="foldedCorne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sp>
        <p:nvSpPr>
          <p:cNvPr id="16" name="折角形 15">
            <a:extLst>
              <a:ext uri="{FF2B5EF4-FFF2-40B4-BE49-F238E27FC236}">
                <a16:creationId xmlns:a16="http://schemas.microsoft.com/office/drawing/2014/main" id="{2D32DFA5-54D7-A245-B097-A554D2524C1B}"/>
              </a:ext>
            </a:extLst>
          </p:cNvPr>
          <p:cNvSpPr/>
          <p:nvPr/>
        </p:nvSpPr>
        <p:spPr>
          <a:xfrm>
            <a:off x="2877769" y="3660206"/>
            <a:ext cx="696978" cy="469472"/>
          </a:xfrm>
          <a:prstGeom prst="foldedCorne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cxnSp>
        <p:nvCxnSpPr>
          <p:cNvPr id="17" name="直线箭头连接符 16">
            <a:extLst>
              <a:ext uri="{FF2B5EF4-FFF2-40B4-BE49-F238E27FC236}">
                <a16:creationId xmlns:a16="http://schemas.microsoft.com/office/drawing/2014/main" id="{D4632EA2-2DC2-1246-BCBE-AD720279656F}"/>
              </a:ext>
            </a:extLst>
          </p:cNvPr>
          <p:cNvCxnSpPr>
            <a:cxnSpLocks/>
            <a:endCxn id="15" idx="2"/>
          </p:cNvCxnSpPr>
          <p:nvPr/>
        </p:nvCxnSpPr>
        <p:spPr>
          <a:xfrm flipV="1">
            <a:off x="1200150" y="4129678"/>
            <a:ext cx="0" cy="293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直线箭头连接符 17">
            <a:extLst>
              <a:ext uri="{FF2B5EF4-FFF2-40B4-BE49-F238E27FC236}">
                <a16:creationId xmlns:a16="http://schemas.microsoft.com/office/drawing/2014/main" id="{B5C09326-0B6D-714F-BB7D-3FF593D2DD5A}"/>
              </a:ext>
            </a:extLst>
          </p:cNvPr>
          <p:cNvCxnSpPr>
            <a:cxnSpLocks/>
            <a:stCxn id="15" idx="0"/>
          </p:cNvCxnSpPr>
          <p:nvPr/>
        </p:nvCxnSpPr>
        <p:spPr>
          <a:xfrm flipV="1">
            <a:off x="1200150" y="3165894"/>
            <a:ext cx="0" cy="494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A51F17D5-6822-9845-9032-D15782972E11}"/>
              </a:ext>
            </a:extLst>
          </p:cNvPr>
          <p:cNvCxnSpPr>
            <a:cxnSpLocks/>
            <a:stCxn id="16" idx="0"/>
          </p:cNvCxnSpPr>
          <p:nvPr/>
        </p:nvCxnSpPr>
        <p:spPr>
          <a:xfrm flipV="1">
            <a:off x="3226258" y="3165894"/>
            <a:ext cx="1" cy="494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41361C98-F04E-DA41-9D62-4D36FD1B1B7A}"/>
              </a:ext>
            </a:extLst>
          </p:cNvPr>
          <p:cNvCxnSpPr>
            <a:cxnSpLocks/>
          </p:cNvCxnSpPr>
          <p:nvPr/>
        </p:nvCxnSpPr>
        <p:spPr>
          <a:xfrm flipV="1">
            <a:off x="3210222" y="4107154"/>
            <a:ext cx="0" cy="3232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1" name="左右箭头 20">
            <a:extLst>
              <a:ext uri="{FF2B5EF4-FFF2-40B4-BE49-F238E27FC236}">
                <a16:creationId xmlns:a16="http://schemas.microsoft.com/office/drawing/2014/main" id="{2099394F-D9D4-DA40-B1E0-787F416DA574}"/>
              </a:ext>
            </a:extLst>
          </p:cNvPr>
          <p:cNvSpPr/>
          <p:nvPr/>
        </p:nvSpPr>
        <p:spPr>
          <a:xfrm>
            <a:off x="1548639" y="2666638"/>
            <a:ext cx="1297059" cy="653209"/>
          </a:xfrm>
          <a:prstGeom prst="lef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联合</a:t>
            </a:r>
            <a:endParaRPr kumimoji="1" lang="en-US" altLang="zh-CN" sz="1200" dirty="0"/>
          </a:p>
          <a:p>
            <a:pPr algn="ctr"/>
            <a:r>
              <a:rPr kumimoji="1" lang="zh-CN" altLang="en-US" sz="1200" dirty="0"/>
              <a:t>建模</a:t>
            </a:r>
          </a:p>
        </p:txBody>
      </p:sp>
      <p:cxnSp>
        <p:nvCxnSpPr>
          <p:cNvPr id="22" name="直线箭头连接符 21">
            <a:extLst>
              <a:ext uri="{FF2B5EF4-FFF2-40B4-BE49-F238E27FC236}">
                <a16:creationId xmlns:a16="http://schemas.microsoft.com/office/drawing/2014/main" id="{18EA2588-B309-9E40-AD04-854A9DF7C26C}"/>
              </a:ext>
            </a:extLst>
          </p:cNvPr>
          <p:cNvCxnSpPr>
            <a:cxnSpLocks/>
          </p:cNvCxnSpPr>
          <p:nvPr/>
        </p:nvCxnSpPr>
        <p:spPr>
          <a:xfrm flipV="1">
            <a:off x="1401953" y="2071211"/>
            <a:ext cx="700477" cy="519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直线箭头连接符 22">
            <a:extLst>
              <a:ext uri="{FF2B5EF4-FFF2-40B4-BE49-F238E27FC236}">
                <a16:creationId xmlns:a16="http://schemas.microsoft.com/office/drawing/2014/main" id="{D2E2C237-9CA1-0740-8049-53867901D536}"/>
              </a:ext>
            </a:extLst>
          </p:cNvPr>
          <p:cNvCxnSpPr>
            <a:cxnSpLocks/>
          </p:cNvCxnSpPr>
          <p:nvPr/>
        </p:nvCxnSpPr>
        <p:spPr>
          <a:xfrm flipH="1" flipV="1">
            <a:off x="2458995" y="2114845"/>
            <a:ext cx="593125" cy="4759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D82A7C3D-1778-5F4C-B2F9-D63A4DA9E6A7}"/>
              </a:ext>
            </a:extLst>
          </p:cNvPr>
          <p:cNvSpPr/>
          <p:nvPr/>
        </p:nvSpPr>
        <p:spPr>
          <a:xfrm>
            <a:off x="504292" y="1110019"/>
            <a:ext cx="3593575" cy="3902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963C86E8-2CD9-7E46-85A9-B33B66552AF7}"/>
              </a:ext>
            </a:extLst>
          </p:cNvPr>
          <p:cNvSpPr/>
          <p:nvPr/>
        </p:nvSpPr>
        <p:spPr>
          <a:xfrm>
            <a:off x="6123973" y="2206680"/>
            <a:ext cx="1275894" cy="14354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pic>
        <p:nvPicPr>
          <p:cNvPr id="26" name="图片 25">
            <a:extLst>
              <a:ext uri="{FF2B5EF4-FFF2-40B4-BE49-F238E27FC236}">
                <a16:creationId xmlns:a16="http://schemas.microsoft.com/office/drawing/2014/main" id="{EC977240-DCB3-984B-AE12-9778A3011E71}"/>
              </a:ext>
            </a:extLst>
          </p:cNvPr>
          <p:cNvPicPr>
            <a:picLocks noChangeAspect="1"/>
          </p:cNvPicPr>
          <p:nvPr/>
        </p:nvPicPr>
        <p:blipFill>
          <a:blip r:embed="rId5"/>
          <a:stretch>
            <a:fillRect/>
          </a:stretch>
        </p:blipFill>
        <p:spPr>
          <a:xfrm>
            <a:off x="6493143" y="3084553"/>
            <a:ext cx="537552" cy="526301"/>
          </a:xfrm>
          <a:prstGeom prst="rect">
            <a:avLst/>
          </a:prstGeom>
        </p:spPr>
      </p:pic>
      <p:sp>
        <p:nvSpPr>
          <p:cNvPr id="27" name="矩形 26">
            <a:extLst>
              <a:ext uri="{FF2B5EF4-FFF2-40B4-BE49-F238E27FC236}">
                <a16:creationId xmlns:a16="http://schemas.microsoft.com/office/drawing/2014/main" id="{DC16E969-5CCC-CD47-982F-ED7AD5BFA224}"/>
              </a:ext>
            </a:extLst>
          </p:cNvPr>
          <p:cNvSpPr/>
          <p:nvPr/>
        </p:nvSpPr>
        <p:spPr>
          <a:xfrm>
            <a:off x="9425973" y="2191713"/>
            <a:ext cx="1275894" cy="14354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pic>
        <p:nvPicPr>
          <p:cNvPr id="28" name="图片 27">
            <a:extLst>
              <a:ext uri="{FF2B5EF4-FFF2-40B4-BE49-F238E27FC236}">
                <a16:creationId xmlns:a16="http://schemas.microsoft.com/office/drawing/2014/main" id="{5C89E52A-1DEB-674D-BB6B-EB1B26FE2F41}"/>
              </a:ext>
            </a:extLst>
          </p:cNvPr>
          <p:cNvPicPr>
            <a:picLocks noChangeAspect="1"/>
          </p:cNvPicPr>
          <p:nvPr/>
        </p:nvPicPr>
        <p:blipFill>
          <a:blip r:embed="rId4"/>
          <a:stretch>
            <a:fillRect/>
          </a:stretch>
        </p:blipFill>
        <p:spPr>
          <a:xfrm>
            <a:off x="9828285" y="3114921"/>
            <a:ext cx="451312" cy="486028"/>
          </a:xfrm>
          <a:prstGeom prst="rect">
            <a:avLst/>
          </a:prstGeom>
        </p:spPr>
      </p:pic>
      <p:sp>
        <p:nvSpPr>
          <p:cNvPr id="29" name="矩形 28">
            <a:extLst>
              <a:ext uri="{FF2B5EF4-FFF2-40B4-BE49-F238E27FC236}">
                <a16:creationId xmlns:a16="http://schemas.microsoft.com/office/drawing/2014/main" id="{F0152116-419B-524F-BE4B-AD16FFE815BA}"/>
              </a:ext>
            </a:extLst>
          </p:cNvPr>
          <p:cNvSpPr/>
          <p:nvPr/>
        </p:nvSpPr>
        <p:spPr>
          <a:xfrm>
            <a:off x="5812440" y="1110019"/>
            <a:ext cx="5261960" cy="5138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a:extLst>
              <a:ext uri="{FF2B5EF4-FFF2-40B4-BE49-F238E27FC236}">
                <a16:creationId xmlns:a16="http://schemas.microsoft.com/office/drawing/2014/main" id="{B62CB836-1818-9B48-A46B-A466512FC5E6}"/>
              </a:ext>
            </a:extLst>
          </p:cNvPr>
          <p:cNvSpPr/>
          <p:nvPr/>
        </p:nvSpPr>
        <p:spPr>
          <a:xfrm>
            <a:off x="7802900" y="1224537"/>
            <a:ext cx="1264106" cy="5195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第三方</a:t>
            </a:r>
          </a:p>
        </p:txBody>
      </p:sp>
      <p:cxnSp>
        <p:nvCxnSpPr>
          <p:cNvPr id="31" name="直线箭头连接符 30">
            <a:extLst>
              <a:ext uri="{FF2B5EF4-FFF2-40B4-BE49-F238E27FC236}">
                <a16:creationId xmlns:a16="http://schemas.microsoft.com/office/drawing/2014/main" id="{00CB4B24-545B-8945-A647-BB2667CF5632}"/>
              </a:ext>
            </a:extLst>
          </p:cNvPr>
          <p:cNvCxnSpPr>
            <a:stCxn id="30" idx="2"/>
          </p:cNvCxnSpPr>
          <p:nvPr/>
        </p:nvCxnSpPr>
        <p:spPr>
          <a:xfrm flipH="1">
            <a:off x="7399867" y="1744132"/>
            <a:ext cx="1035086" cy="47103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线箭头连接符 31">
            <a:extLst>
              <a:ext uri="{FF2B5EF4-FFF2-40B4-BE49-F238E27FC236}">
                <a16:creationId xmlns:a16="http://schemas.microsoft.com/office/drawing/2014/main" id="{9DF38172-B7A4-2442-A4F3-DF15F13FCEE5}"/>
              </a:ext>
            </a:extLst>
          </p:cNvPr>
          <p:cNvCxnSpPr>
            <a:stCxn id="30" idx="2"/>
          </p:cNvCxnSpPr>
          <p:nvPr/>
        </p:nvCxnSpPr>
        <p:spPr>
          <a:xfrm>
            <a:off x="8434953" y="1744132"/>
            <a:ext cx="991020" cy="47103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65D18166-8547-3842-82EF-85F5E462A1B1}"/>
              </a:ext>
            </a:extLst>
          </p:cNvPr>
          <p:cNvSpPr/>
          <p:nvPr/>
        </p:nvSpPr>
        <p:spPr>
          <a:xfrm>
            <a:off x="7399867" y="4107154"/>
            <a:ext cx="2302933" cy="3919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公钥下发</a:t>
            </a:r>
          </a:p>
        </p:txBody>
      </p:sp>
      <p:sp>
        <p:nvSpPr>
          <p:cNvPr id="35" name="矩形 34">
            <a:extLst>
              <a:ext uri="{FF2B5EF4-FFF2-40B4-BE49-F238E27FC236}">
                <a16:creationId xmlns:a16="http://schemas.microsoft.com/office/drawing/2014/main" id="{C8F1B455-92BF-C44D-AE98-DAD1FAED4F1C}"/>
              </a:ext>
            </a:extLst>
          </p:cNvPr>
          <p:cNvSpPr/>
          <p:nvPr/>
        </p:nvSpPr>
        <p:spPr>
          <a:xfrm>
            <a:off x="7399867" y="4661312"/>
            <a:ext cx="2302933" cy="4092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交换中间结果</a:t>
            </a:r>
          </a:p>
        </p:txBody>
      </p:sp>
      <p:sp>
        <p:nvSpPr>
          <p:cNvPr id="36" name="矩形 35">
            <a:extLst>
              <a:ext uri="{FF2B5EF4-FFF2-40B4-BE49-F238E27FC236}">
                <a16:creationId xmlns:a16="http://schemas.microsoft.com/office/drawing/2014/main" id="{6EC4D6BD-A44E-524A-9F13-46CEC0A48A29}"/>
              </a:ext>
            </a:extLst>
          </p:cNvPr>
          <p:cNvSpPr/>
          <p:nvPr/>
        </p:nvSpPr>
        <p:spPr>
          <a:xfrm>
            <a:off x="7399867" y="5147534"/>
            <a:ext cx="2302933" cy="498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计算梯度、损失</a:t>
            </a:r>
          </a:p>
        </p:txBody>
      </p:sp>
      <p:sp>
        <p:nvSpPr>
          <p:cNvPr id="37" name="矩形 36">
            <a:extLst>
              <a:ext uri="{FF2B5EF4-FFF2-40B4-BE49-F238E27FC236}">
                <a16:creationId xmlns:a16="http://schemas.microsoft.com/office/drawing/2014/main" id="{4CE250DA-A2E8-D74B-B696-C394CA18A333}"/>
              </a:ext>
            </a:extLst>
          </p:cNvPr>
          <p:cNvSpPr/>
          <p:nvPr/>
        </p:nvSpPr>
        <p:spPr>
          <a:xfrm>
            <a:off x="7399867" y="5725361"/>
            <a:ext cx="2302933" cy="498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参数更新</a:t>
            </a:r>
          </a:p>
        </p:txBody>
      </p:sp>
      <p:sp>
        <p:nvSpPr>
          <p:cNvPr id="38" name="三角形 37">
            <a:extLst>
              <a:ext uri="{FF2B5EF4-FFF2-40B4-BE49-F238E27FC236}">
                <a16:creationId xmlns:a16="http://schemas.microsoft.com/office/drawing/2014/main" id="{E49A2D65-3F68-5342-8A98-7B13E34E995B}"/>
              </a:ext>
            </a:extLst>
          </p:cNvPr>
          <p:cNvSpPr/>
          <p:nvPr/>
        </p:nvSpPr>
        <p:spPr>
          <a:xfrm rot="16200000">
            <a:off x="4039818" y="1891113"/>
            <a:ext cx="1336650" cy="2196494"/>
          </a:xfrm>
          <a:prstGeom prs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 name="直线箭头连接符 38">
            <a:extLst>
              <a:ext uri="{FF2B5EF4-FFF2-40B4-BE49-F238E27FC236}">
                <a16:creationId xmlns:a16="http://schemas.microsoft.com/office/drawing/2014/main" id="{4C1123AC-800F-6345-948C-3A10FABAAE69}"/>
              </a:ext>
            </a:extLst>
          </p:cNvPr>
          <p:cNvCxnSpPr>
            <a:cxnSpLocks/>
          </p:cNvCxnSpPr>
          <p:nvPr/>
        </p:nvCxnSpPr>
        <p:spPr>
          <a:xfrm>
            <a:off x="7487097" y="2672364"/>
            <a:ext cx="1905010" cy="0"/>
          </a:xfrm>
          <a:prstGeom prst="straightConnector1">
            <a:avLst/>
          </a:prstGeom>
          <a:ln w="254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9C434E12-198F-244A-9967-0B164041AD14}"/>
              </a:ext>
            </a:extLst>
          </p:cNvPr>
          <p:cNvCxnSpPr>
            <a:cxnSpLocks/>
          </p:cNvCxnSpPr>
          <p:nvPr/>
        </p:nvCxnSpPr>
        <p:spPr>
          <a:xfrm flipH="1" flipV="1">
            <a:off x="7450666" y="3165894"/>
            <a:ext cx="1862469" cy="13027"/>
          </a:xfrm>
          <a:prstGeom prst="straightConnector1">
            <a:avLst/>
          </a:prstGeom>
          <a:ln w="254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9DC497D3-C0CC-0444-BBF8-1D9D97F08066}"/>
              </a:ext>
            </a:extLst>
          </p:cNvPr>
          <p:cNvCxnSpPr/>
          <p:nvPr/>
        </p:nvCxnSpPr>
        <p:spPr>
          <a:xfrm flipV="1">
            <a:off x="6841067" y="1486116"/>
            <a:ext cx="961833" cy="6287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D239AB71-D7CC-3543-9A72-A1D253411096}"/>
              </a:ext>
            </a:extLst>
          </p:cNvPr>
          <p:cNvCxnSpPr>
            <a:cxnSpLocks/>
            <a:stCxn id="27" idx="0"/>
            <a:endCxn id="30" idx="3"/>
          </p:cNvCxnSpPr>
          <p:nvPr/>
        </p:nvCxnSpPr>
        <p:spPr>
          <a:xfrm flipH="1" flipV="1">
            <a:off x="9067006" y="1484335"/>
            <a:ext cx="996914" cy="7073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43" name="肘形连接符 42">
            <a:extLst>
              <a:ext uri="{FF2B5EF4-FFF2-40B4-BE49-F238E27FC236}">
                <a16:creationId xmlns:a16="http://schemas.microsoft.com/office/drawing/2014/main" id="{D89FA8AF-11E4-B44F-BF26-829730006A11}"/>
              </a:ext>
            </a:extLst>
          </p:cNvPr>
          <p:cNvCxnSpPr>
            <a:stCxn id="30" idx="1"/>
            <a:endCxn id="25" idx="0"/>
          </p:cNvCxnSpPr>
          <p:nvPr/>
        </p:nvCxnSpPr>
        <p:spPr>
          <a:xfrm rot="10800000" flipV="1">
            <a:off x="6761920" y="1484334"/>
            <a:ext cx="1040980" cy="722345"/>
          </a:xfrm>
          <a:prstGeom prst="bentConnector2">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连接符 43">
            <a:extLst>
              <a:ext uri="{FF2B5EF4-FFF2-40B4-BE49-F238E27FC236}">
                <a16:creationId xmlns:a16="http://schemas.microsoft.com/office/drawing/2014/main" id="{CD1FA6D2-4073-7249-B69C-157108CD28D7}"/>
              </a:ext>
            </a:extLst>
          </p:cNvPr>
          <p:cNvCxnSpPr>
            <a:stCxn id="30" idx="3"/>
            <a:endCxn id="27" idx="0"/>
          </p:cNvCxnSpPr>
          <p:nvPr/>
        </p:nvCxnSpPr>
        <p:spPr>
          <a:xfrm>
            <a:off x="9067006" y="1484335"/>
            <a:ext cx="996914" cy="70737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31015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438361" y="6333157"/>
            <a:ext cx="2743200" cy="365125"/>
          </a:xfrm>
        </p:spPr>
        <p:txBody>
          <a:bodyPr/>
          <a:lstStyle/>
          <a:p>
            <a:fld id="{97033011-E018-0540-AE33-81D6F945271F}" type="slidenum">
              <a:rPr kumimoji="1" lang="zh-CN" altLang="en-US" smtClean="0"/>
              <a:t>12</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隐私保护的样本</a:t>
            </a:r>
            <a:r>
              <a:rPr kumimoji="1" lang="en-US" altLang="zh-CN" dirty="0"/>
              <a:t>ID</a:t>
            </a:r>
            <a:r>
              <a:rPr kumimoji="1" lang="zh-CN" altLang="en-US" dirty="0"/>
              <a:t>匹配</a:t>
            </a:r>
          </a:p>
        </p:txBody>
      </p:sp>
      <p:sp>
        <p:nvSpPr>
          <p:cNvPr id="5" name="标题 1">
            <a:extLst>
              <a:ext uri="{FF2B5EF4-FFF2-40B4-BE49-F238E27FC236}">
                <a16:creationId xmlns:a16="http://schemas.microsoft.com/office/drawing/2014/main" id="{9D7D073B-1A6B-4340-B936-8A9D2614542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6">
            <a:extLst>
              <a:ext uri="{FF2B5EF4-FFF2-40B4-BE49-F238E27FC236}">
                <a16:creationId xmlns:a16="http://schemas.microsoft.com/office/drawing/2014/main" id="{9686C71A-4DEE-9640-A9BD-B894C5A2BB08}"/>
              </a:ext>
            </a:extLst>
          </p:cNvPr>
          <p:cNvSpPr txBox="1">
            <a:spLocks/>
          </p:cNvSpPr>
          <p:nvPr/>
        </p:nvSpPr>
        <p:spPr>
          <a:xfrm>
            <a:off x="838200" y="897969"/>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哈希不足够</a:t>
            </a:r>
            <a:endParaRPr kumimoji="1" lang="en-US" altLang="zh-CN"/>
          </a:p>
          <a:p>
            <a:pPr lvl="1"/>
            <a:r>
              <a:rPr kumimoji="1" lang="zh-CN" altLang="en-US"/>
              <a:t>如何防止离线撞库？</a:t>
            </a:r>
            <a:endParaRPr kumimoji="1" lang="en-US" altLang="zh-CN"/>
          </a:p>
          <a:p>
            <a:r>
              <a:rPr kumimoji="1" lang="zh-CN" altLang="en-US"/>
              <a:t>除了交集，一个都不能多</a:t>
            </a:r>
            <a:endParaRPr kumimoji="1" lang="zh-CN" altLang="en-US" dirty="0"/>
          </a:p>
        </p:txBody>
      </p:sp>
      <p:sp>
        <p:nvSpPr>
          <p:cNvPr id="7" name="内容占位符 7">
            <a:extLst>
              <a:ext uri="{FF2B5EF4-FFF2-40B4-BE49-F238E27FC236}">
                <a16:creationId xmlns:a16="http://schemas.microsoft.com/office/drawing/2014/main" id="{0BF77C3C-4FC5-DC47-A755-2B861B9C44E5}"/>
              </a:ext>
            </a:extLst>
          </p:cNvPr>
          <p:cNvSpPr txBox="1">
            <a:spLocks/>
          </p:cNvSpPr>
          <p:nvPr/>
        </p:nvSpPr>
        <p:spPr>
          <a:xfrm>
            <a:off x="6105851" y="389214"/>
            <a:ext cx="5181600" cy="1120775"/>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方案</a:t>
            </a:r>
            <a:endParaRPr kumimoji="1" lang="en-US" altLang="zh-CN" dirty="0"/>
          </a:p>
          <a:p>
            <a:pPr lvl="1"/>
            <a:r>
              <a:rPr kumimoji="1" lang="zh-CN" altLang="en-US" dirty="0"/>
              <a:t>利用可交换加密</a:t>
            </a:r>
            <a:endParaRPr kumimoji="1" lang="en-US" altLang="zh-CN" dirty="0"/>
          </a:p>
          <a:p>
            <a:pPr lvl="1"/>
            <a:r>
              <a:rPr kumimoji="1" lang="zh-CN" altLang="en-US" dirty="0"/>
              <a:t>或盲签名</a:t>
            </a:r>
          </a:p>
        </p:txBody>
      </p:sp>
      <p:sp>
        <p:nvSpPr>
          <p:cNvPr id="8" name="椭圆 7">
            <a:extLst>
              <a:ext uri="{FF2B5EF4-FFF2-40B4-BE49-F238E27FC236}">
                <a16:creationId xmlns:a16="http://schemas.microsoft.com/office/drawing/2014/main" id="{F95BBFDC-22D8-5946-ACBE-912B22CC42CE}"/>
              </a:ext>
            </a:extLst>
          </p:cNvPr>
          <p:cNvSpPr/>
          <p:nvPr/>
        </p:nvSpPr>
        <p:spPr>
          <a:xfrm>
            <a:off x="17719" y="3689590"/>
            <a:ext cx="1337733" cy="1202266"/>
          </a:xfrm>
          <a:prstGeom prst="ellipse">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X</a:t>
            </a:r>
            <a:endParaRPr kumimoji="1" lang="zh-CN" altLang="en-US" dirty="0"/>
          </a:p>
        </p:txBody>
      </p:sp>
      <p:sp>
        <p:nvSpPr>
          <p:cNvPr id="9" name="椭圆 8">
            <a:extLst>
              <a:ext uri="{FF2B5EF4-FFF2-40B4-BE49-F238E27FC236}">
                <a16:creationId xmlns:a16="http://schemas.microsoft.com/office/drawing/2014/main" id="{4AD21D2A-38E3-214F-B95F-E8710242AC4A}"/>
              </a:ext>
            </a:extLst>
          </p:cNvPr>
          <p:cNvSpPr/>
          <p:nvPr/>
        </p:nvSpPr>
        <p:spPr>
          <a:xfrm>
            <a:off x="3510111" y="3717903"/>
            <a:ext cx="1337733" cy="1202266"/>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t>Y</a:t>
            </a:r>
            <a:endParaRPr kumimoji="1" lang="zh-CN" altLang="en-US" dirty="0"/>
          </a:p>
        </p:txBody>
      </p:sp>
      <p:grpSp>
        <p:nvGrpSpPr>
          <p:cNvPr id="10" name="组合 9">
            <a:extLst>
              <a:ext uri="{FF2B5EF4-FFF2-40B4-BE49-F238E27FC236}">
                <a16:creationId xmlns:a16="http://schemas.microsoft.com/office/drawing/2014/main" id="{A4914C49-B549-E448-9FAC-4DDD2293C2D9}"/>
              </a:ext>
            </a:extLst>
          </p:cNvPr>
          <p:cNvGrpSpPr/>
          <p:nvPr/>
        </p:nvGrpSpPr>
        <p:grpSpPr>
          <a:xfrm>
            <a:off x="1418188" y="3689590"/>
            <a:ext cx="2006600" cy="1236132"/>
            <a:chOff x="2675467" y="4600313"/>
            <a:chExt cx="2006600" cy="1236132"/>
          </a:xfrm>
        </p:grpSpPr>
        <p:sp>
          <p:nvSpPr>
            <p:cNvPr id="11" name="椭圆 10">
              <a:extLst>
                <a:ext uri="{FF2B5EF4-FFF2-40B4-BE49-F238E27FC236}">
                  <a16:creationId xmlns:a16="http://schemas.microsoft.com/office/drawing/2014/main" id="{A830BC33-7E50-9C46-A394-C42D38A879A1}"/>
                </a:ext>
              </a:extLst>
            </p:cNvPr>
            <p:cNvSpPr/>
            <p:nvPr/>
          </p:nvSpPr>
          <p:spPr>
            <a:xfrm>
              <a:off x="2675467" y="4600313"/>
              <a:ext cx="1337733" cy="1202266"/>
            </a:xfrm>
            <a:prstGeom prst="ellipse">
              <a:avLst/>
            </a:prstGeom>
            <a:solidFill>
              <a:schemeClr val="accent4">
                <a:lumMod val="40000"/>
                <a:lumOff val="6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椭圆 11">
              <a:extLst>
                <a:ext uri="{FF2B5EF4-FFF2-40B4-BE49-F238E27FC236}">
                  <a16:creationId xmlns:a16="http://schemas.microsoft.com/office/drawing/2014/main" id="{426AC060-A5C0-684D-96CB-4DA4A7246B6C}"/>
                </a:ext>
              </a:extLst>
            </p:cNvPr>
            <p:cNvSpPr/>
            <p:nvPr/>
          </p:nvSpPr>
          <p:spPr>
            <a:xfrm>
              <a:off x="3344334" y="4634179"/>
              <a:ext cx="1337733" cy="1202266"/>
            </a:xfrm>
            <a:prstGeom prst="ellipse">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7A2DF87B-23CB-7D4F-A361-12D47159EB2D}"/>
                    </a:ext>
                  </a:extLst>
                </p:cNvPr>
                <p:cNvSpPr txBox="1"/>
                <p:nvPr/>
              </p:nvSpPr>
              <p:spPr>
                <a:xfrm>
                  <a:off x="3286719" y="5050646"/>
                  <a:ext cx="726481" cy="369332"/>
                </a:xfrm>
                <a:prstGeom prst="rect">
                  <a:avLst/>
                </a:prstGeom>
                <a:noFill/>
              </p:spPr>
              <p:txBody>
                <a:bodyPr wrap="none" rtlCol="0">
                  <a:spAutoFit/>
                </a:bodyPr>
                <a:lstStyle/>
                <a:p>
                  <a:r>
                    <a:rPr kumimoji="1" lang="en-US" altLang="zh-CN" dirty="0"/>
                    <a:t>X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oMath>
                  </a14:m>
                  <a:r>
                    <a:rPr kumimoji="1" lang="en-US" altLang="zh-CN" dirty="0"/>
                    <a:t> Y</a:t>
                  </a:r>
                  <a:endParaRPr kumimoji="1" lang="zh-CN" altLang="en-US" dirty="0"/>
                </a:p>
              </p:txBody>
            </p:sp>
          </mc:Choice>
          <mc:Fallback>
            <p:sp>
              <p:nvSpPr>
                <p:cNvPr id="13" name="文本框 12">
                  <a:extLst>
                    <a:ext uri="{FF2B5EF4-FFF2-40B4-BE49-F238E27FC236}">
                      <a16:creationId xmlns:a16="http://schemas.microsoft.com/office/drawing/2014/main" id="{7A2DF87B-23CB-7D4F-A361-12D47159EB2D}"/>
                    </a:ext>
                  </a:extLst>
                </p:cNvPr>
                <p:cNvSpPr txBox="1">
                  <a:spLocks noRot="1" noChangeAspect="1" noMove="1" noResize="1" noEditPoints="1" noAdjustHandles="1" noChangeArrowheads="1" noChangeShapeType="1" noTextEdit="1"/>
                </p:cNvSpPr>
                <p:nvPr/>
              </p:nvSpPr>
              <p:spPr>
                <a:xfrm>
                  <a:off x="3286719" y="5050646"/>
                  <a:ext cx="726481" cy="369332"/>
                </a:xfrm>
                <a:prstGeom prst="rect">
                  <a:avLst/>
                </a:prstGeom>
                <a:blipFill>
                  <a:blip r:embed="rId2"/>
                  <a:stretch>
                    <a:fillRect l="-6897" t="-3333" r="-12069" b="-23333"/>
                  </a:stretch>
                </a:blipFill>
              </p:spPr>
              <p:txBody>
                <a:bodyPr/>
                <a:lstStyle/>
                <a:p>
                  <a:r>
                    <a:rPr lang="zh-CN" altLang="en-US">
                      <a:noFill/>
                    </a:rPr>
                    <a:t> </a:t>
                  </a:r>
                </a:p>
              </p:txBody>
            </p:sp>
          </mc:Fallback>
        </mc:AlternateContent>
      </p:grpSp>
      <p:sp>
        <p:nvSpPr>
          <p:cNvPr id="14" name="文本框 13">
            <a:extLst>
              <a:ext uri="{FF2B5EF4-FFF2-40B4-BE49-F238E27FC236}">
                <a16:creationId xmlns:a16="http://schemas.microsoft.com/office/drawing/2014/main" id="{4397C201-8D11-A944-AE20-091C17819858}"/>
              </a:ext>
            </a:extLst>
          </p:cNvPr>
          <p:cNvSpPr txBox="1"/>
          <p:nvPr/>
        </p:nvSpPr>
        <p:spPr>
          <a:xfrm>
            <a:off x="8399264" y="2593837"/>
            <a:ext cx="362600" cy="461665"/>
          </a:xfrm>
          <a:prstGeom prst="rect">
            <a:avLst/>
          </a:prstGeom>
          <a:noFill/>
        </p:spPr>
        <p:txBody>
          <a:bodyPr wrap="none" rtlCol="0">
            <a:spAutoFit/>
          </a:bodyPr>
          <a:lstStyle/>
          <a:p>
            <a:r>
              <a:rPr kumimoji="1" lang="en-US" altLang="zh-CN" sz="2400" dirty="0"/>
              <a:t>X</a:t>
            </a:r>
            <a:endParaRPr kumimoji="1" lang="zh-CN" altLang="en-US" dirty="0"/>
          </a:p>
        </p:txBody>
      </p:sp>
      <p:pic>
        <p:nvPicPr>
          <p:cNvPr id="15" name="图片 14">
            <a:extLst>
              <a:ext uri="{FF2B5EF4-FFF2-40B4-BE49-F238E27FC236}">
                <a16:creationId xmlns:a16="http://schemas.microsoft.com/office/drawing/2014/main" id="{5450DBD5-9D80-5842-9151-E45B8BA001E5}"/>
              </a:ext>
            </a:extLst>
          </p:cNvPr>
          <p:cNvPicPr>
            <a:picLocks noChangeAspect="1"/>
          </p:cNvPicPr>
          <p:nvPr/>
        </p:nvPicPr>
        <p:blipFill>
          <a:blip r:embed="rId3"/>
          <a:stretch>
            <a:fillRect/>
          </a:stretch>
        </p:blipFill>
        <p:spPr>
          <a:xfrm>
            <a:off x="8231314" y="1577441"/>
            <a:ext cx="698500" cy="977900"/>
          </a:xfrm>
          <a:prstGeom prst="rect">
            <a:avLst/>
          </a:prstGeom>
        </p:spPr>
      </p:pic>
      <p:pic>
        <p:nvPicPr>
          <p:cNvPr id="16" name="图片 15">
            <a:extLst>
              <a:ext uri="{FF2B5EF4-FFF2-40B4-BE49-F238E27FC236}">
                <a16:creationId xmlns:a16="http://schemas.microsoft.com/office/drawing/2014/main" id="{B7FB35E9-A793-5143-9822-78A7C813D145}"/>
              </a:ext>
            </a:extLst>
          </p:cNvPr>
          <p:cNvPicPr>
            <a:picLocks noChangeAspect="1"/>
          </p:cNvPicPr>
          <p:nvPr/>
        </p:nvPicPr>
        <p:blipFill>
          <a:blip r:embed="rId4"/>
          <a:stretch>
            <a:fillRect/>
          </a:stretch>
        </p:blipFill>
        <p:spPr>
          <a:xfrm>
            <a:off x="10214630" y="1509989"/>
            <a:ext cx="698500" cy="1003300"/>
          </a:xfrm>
          <a:prstGeom prst="rect">
            <a:avLst/>
          </a:prstGeom>
        </p:spPr>
      </p:pic>
      <p:sp>
        <p:nvSpPr>
          <p:cNvPr id="17" name="文本框 16">
            <a:extLst>
              <a:ext uri="{FF2B5EF4-FFF2-40B4-BE49-F238E27FC236}">
                <a16:creationId xmlns:a16="http://schemas.microsoft.com/office/drawing/2014/main" id="{45DFBAA6-64BB-2B4E-B33D-49D0713B6814}"/>
              </a:ext>
            </a:extLst>
          </p:cNvPr>
          <p:cNvSpPr txBox="1"/>
          <p:nvPr/>
        </p:nvSpPr>
        <p:spPr>
          <a:xfrm>
            <a:off x="10387389" y="2555341"/>
            <a:ext cx="352982" cy="461665"/>
          </a:xfrm>
          <a:prstGeom prst="rect">
            <a:avLst/>
          </a:prstGeom>
          <a:noFill/>
        </p:spPr>
        <p:txBody>
          <a:bodyPr wrap="none" rtlCol="0">
            <a:spAutoFit/>
          </a:bodyPr>
          <a:lstStyle/>
          <a:p>
            <a:r>
              <a:rPr kumimoji="1" lang="en-US" altLang="zh-CN" sz="2400" dirty="0"/>
              <a:t>Y</a:t>
            </a:r>
            <a:endParaRPr kumimoji="1" lang="zh-CN" altLang="en-US" sz="2400" dirty="0"/>
          </a:p>
        </p:txBody>
      </p:sp>
      <p:sp>
        <p:nvSpPr>
          <p:cNvPr id="18" name="文本框 17">
            <a:extLst>
              <a:ext uri="{FF2B5EF4-FFF2-40B4-BE49-F238E27FC236}">
                <a16:creationId xmlns:a16="http://schemas.microsoft.com/office/drawing/2014/main" id="{05043EBA-968E-7D43-AE67-3075ACC6B404}"/>
              </a:ext>
            </a:extLst>
          </p:cNvPr>
          <p:cNvSpPr txBox="1"/>
          <p:nvPr/>
        </p:nvSpPr>
        <p:spPr>
          <a:xfrm>
            <a:off x="5149941" y="2944844"/>
            <a:ext cx="2031325" cy="369332"/>
          </a:xfrm>
          <a:prstGeom prst="rect">
            <a:avLst/>
          </a:prstGeom>
          <a:noFill/>
        </p:spPr>
        <p:txBody>
          <a:bodyPr wrap="none" rtlCol="0">
            <a:spAutoFit/>
          </a:bodyPr>
          <a:lstStyle/>
          <a:p>
            <a:r>
              <a:rPr kumimoji="1" lang="zh-CN" altLang="en-US" dirty="0"/>
              <a:t>各自加密自家数据</a:t>
            </a:r>
          </a:p>
        </p:txBody>
      </p:sp>
      <p:sp>
        <p:nvSpPr>
          <p:cNvPr id="19" name="文本框 18">
            <a:extLst>
              <a:ext uri="{FF2B5EF4-FFF2-40B4-BE49-F238E27FC236}">
                <a16:creationId xmlns:a16="http://schemas.microsoft.com/office/drawing/2014/main" id="{68E853C6-43DC-AA4C-A5C7-DB98B9EC3A41}"/>
              </a:ext>
            </a:extLst>
          </p:cNvPr>
          <p:cNvSpPr txBox="1"/>
          <p:nvPr/>
        </p:nvSpPr>
        <p:spPr>
          <a:xfrm>
            <a:off x="8321242" y="3014962"/>
            <a:ext cx="671979" cy="461665"/>
          </a:xfrm>
          <a:prstGeom prst="rect">
            <a:avLst/>
          </a:prstGeom>
          <a:noFill/>
        </p:spPr>
        <p:txBody>
          <a:bodyPr wrap="none" rtlCol="0">
            <a:spAutoFit/>
          </a:bodyPr>
          <a:lstStyle/>
          <a:p>
            <a:r>
              <a:rPr kumimoji="1" lang="en-US" altLang="zh-CN" sz="2400" dirty="0"/>
              <a:t>[X]</a:t>
            </a:r>
            <a:r>
              <a:rPr kumimoji="1" lang="en-US" altLang="zh-CN" sz="2400" baseline="-25000" dirty="0"/>
              <a:t>A</a:t>
            </a:r>
            <a:endParaRPr kumimoji="1" lang="zh-CN" altLang="en-US" sz="2400" baseline="-25000" dirty="0"/>
          </a:p>
        </p:txBody>
      </p:sp>
      <p:sp>
        <p:nvSpPr>
          <p:cNvPr id="20" name="文本框 19">
            <a:extLst>
              <a:ext uri="{FF2B5EF4-FFF2-40B4-BE49-F238E27FC236}">
                <a16:creationId xmlns:a16="http://schemas.microsoft.com/office/drawing/2014/main" id="{7AAADC91-8690-0A4B-923E-FA6CD3FA9E88}"/>
              </a:ext>
            </a:extLst>
          </p:cNvPr>
          <p:cNvSpPr txBox="1"/>
          <p:nvPr/>
        </p:nvSpPr>
        <p:spPr>
          <a:xfrm>
            <a:off x="10227890" y="2941019"/>
            <a:ext cx="662361" cy="461665"/>
          </a:xfrm>
          <a:prstGeom prst="rect">
            <a:avLst/>
          </a:prstGeom>
          <a:noFill/>
        </p:spPr>
        <p:txBody>
          <a:bodyPr wrap="none" rtlCol="0">
            <a:spAutoFit/>
          </a:bodyPr>
          <a:lstStyle/>
          <a:p>
            <a:r>
              <a:rPr kumimoji="1" lang="en-US" altLang="zh-CN" sz="2400" dirty="0"/>
              <a:t>[Y]</a:t>
            </a:r>
            <a:r>
              <a:rPr kumimoji="1" lang="en-US" altLang="zh-CN" sz="2400" baseline="-25000" dirty="0"/>
              <a:t>B</a:t>
            </a:r>
            <a:endParaRPr kumimoji="1" lang="zh-CN" altLang="en-US" sz="2400" baseline="-25000" dirty="0"/>
          </a:p>
        </p:txBody>
      </p:sp>
      <p:cxnSp>
        <p:nvCxnSpPr>
          <p:cNvPr id="21" name="直线箭头连接符 20">
            <a:extLst>
              <a:ext uri="{FF2B5EF4-FFF2-40B4-BE49-F238E27FC236}">
                <a16:creationId xmlns:a16="http://schemas.microsoft.com/office/drawing/2014/main" id="{B798C3ED-8950-0541-9F68-A4019D7F223E}"/>
              </a:ext>
            </a:extLst>
          </p:cNvPr>
          <p:cNvCxnSpPr/>
          <p:nvPr/>
        </p:nvCxnSpPr>
        <p:spPr>
          <a:xfrm flipH="1">
            <a:off x="9243080" y="3632443"/>
            <a:ext cx="971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线箭头连接符 21">
            <a:extLst>
              <a:ext uri="{FF2B5EF4-FFF2-40B4-BE49-F238E27FC236}">
                <a16:creationId xmlns:a16="http://schemas.microsoft.com/office/drawing/2014/main" id="{DE31FAE7-7B58-474A-96FF-FE5480F5248F}"/>
              </a:ext>
            </a:extLst>
          </p:cNvPr>
          <p:cNvCxnSpPr/>
          <p:nvPr/>
        </p:nvCxnSpPr>
        <p:spPr>
          <a:xfrm>
            <a:off x="9243080" y="3890955"/>
            <a:ext cx="971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209295A-95A3-6649-886E-3D70C62BAEE0}"/>
              </a:ext>
            </a:extLst>
          </p:cNvPr>
          <p:cNvSpPr txBox="1"/>
          <p:nvPr/>
        </p:nvSpPr>
        <p:spPr>
          <a:xfrm>
            <a:off x="5144366" y="3559614"/>
            <a:ext cx="1107996" cy="369332"/>
          </a:xfrm>
          <a:prstGeom prst="rect">
            <a:avLst/>
          </a:prstGeom>
          <a:noFill/>
        </p:spPr>
        <p:txBody>
          <a:bodyPr wrap="none" rtlCol="0">
            <a:spAutoFit/>
          </a:bodyPr>
          <a:lstStyle/>
          <a:p>
            <a:r>
              <a:rPr kumimoji="1" lang="zh-CN" altLang="en-US" dirty="0"/>
              <a:t>发给对方</a:t>
            </a:r>
          </a:p>
        </p:txBody>
      </p:sp>
      <p:sp>
        <p:nvSpPr>
          <p:cNvPr id="24" name="文本框 23">
            <a:extLst>
              <a:ext uri="{FF2B5EF4-FFF2-40B4-BE49-F238E27FC236}">
                <a16:creationId xmlns:a16="http://schemas.microsoft.com/office/drawing/2014/main" id="{CE4AA19C-FE0B-9043-A241-1185A9DD76EE}"/>
              </a:ext>
            </a:extLst>
          </p:cNvPr>
          <p:cNvSpPr txBox="1"/>
          <p:nvPr/>
        </p:nvSpPr>
        <p:spPr>
          <a:xfrm>
            <a:off x="5149941" y="4178557"/>
            <a:ext cx="1338828" cy="369332"/>
          </a:xfrm>
          <a:prstGeom prst="rect">
            <a:avLst/>
          </a:prstGeom>
          <a:noFill/>
        </p:spPr>
        <p:txBody>
          <a:bodyPr wrap="none" rtlCol="0">
            <a:spAutoFit/>
          </a:bodyPr>
          <a:lstStyle/>
          <a:p>
            <a:r>
              <a:rPr kumimoji="1" lang="zh-CN" altLang="en-US" dirty="0"/>
              <a:t>加密对方的</a:t>
            </a:r>
          </a:p>
        </p:txBody>
      </p:sp>
      <p:sp>
        <p:nvSpPr>
          <p:cNvPr id="25" name="文本框 24">
            <a:extLst>
              <a:ext uri="{FF2B5EF4-FFF2-40B4-BE49-F238E27FC236}">
                <a16:creationId xmlns:a16="http://schemas.microsoft.com/office/drawing/2014/main" id="{42516DFB-7DA5-3744-A450-C4273198E3A5}"/>
              </a:ext>
            </a:extLst>
          </p:cNvPr>
          <p:cNvSpPr txBox="1"/>
          <p:nvPr/>
        </p:nvSpPr>
        <p:spPr>
          <a:xfrm>
            <a:off x="8321242" y="4219681"/>
            <a:ext cx="957313" cy="461665"/>
          </a:xfrm>
          <a:prstGeom prst="rect">
            <a:avLst/>
          </a:prstGeom>
          <a:noFill/>
        </p:spPr>
        <p:txBody>
          <a:bodyPr wrap="none" rtlCol="0">
            <a:spAutoFit/>
          </a:bodyPr>
          <a:lstStyle/>
          <a:p>
            <a:r>
              <a:rPr kumimoji="1" lang="en-US" altLang="zh-CN" sz="2400" dirty="0"/>
              <a:t>[[Y]</a:t>
            </a:r>
            <a:r>
              <a:rPr kumimoji="1" lang="en-US" altLang="zh-CN" sz="2400" baseline="-25000" dirty="0"/>
              <a:t>B</a:t>
            </a:r>
            <a:r>
              <a:rPr kumimoji="1" lang="en-US" altLang="zh-CN" sz="2400" dirty="0"/>
              <a:t>]</a:t>
            </a:r>
            <a:r>
              <a:rPr kumimoji="1" lang="en-US" altLang="zh-CN" sz="2400" baseline="-25000" dirty="0"/>
              <a:t>A</a:t>
            </a:r>
            <a:endParaRPr kumimoji="1" lang="zh-CN" altLang="en-US" sz="2400" baseline="-25000" dirty="0"/>
          </a:p>
        </p:txBody>
      </p:sp>
      <p:sp>
        <p:nvSpPr>
          <p:cNvPr id="26" name="文本框 25">
            <a:extLst>
              <a:ext uri="{FF2B5EF4-FFF2-40B4-BE49-F238E27FC236}">
                <a16:creationId xmlns:a16="http://schemas.microsoft.com/office/drawing/2014/main" id="{516D71DC-3F07-7045-B2D7-8201D92B65E1}"/>
              </a:ext>
            </a:extLst>
          </p:cNvPr>
          <p:cNvSpPr txBox="1"/>
          <p:nvPr/>
        </p:nvSpPr>
        <p:spPr>
          <a:xfrm>
            <a:off x="10214630" y="4237293"/>
            <a:ext cx="966931" cy="461665"/>
          </a:xfrm>
          <a:prstGeom prst="rect">
            <a:avLst/>
          </a:prstGeom>
          <a:noFill/>
        </p:spPr>
        <p:txBody>
          <a:bodyPr wrap="none" rtlCol="0">
            <a:spAutoFit/>
          </a:bodyPr>
          <a:lstStyle/>
          <a:p>
            <a:r>
              <a:rPr kumimoji="1" lang="en-US" altLang="zh-CN" sz="2400" dirty="0"/>
              <a:t>[[X]</a:t>
            </a:r>
            <a:r>
              <a:rPr kumimoji="1" lang="en-US" altLang="zh-CN" sz="2400" baseline="-25000" dirty="0"/>
              <a:t>A</a:t>
            </a:r>
            <a:r>
              <a:rPr kumimoji="1" lang="en-US" altLang="zh-CN" sz="2400" dirty="0"/>
              <a:t>]</a:t>
            </a:r>
            <a:r>
              <a:rPr kumimoji="1" lang="en-US" altLang="zh-CN" sz="2400" baseline="-25000" dirty="0"/>
              <a:t>B</a:t>
            </a:r>
            <a:endParaRPr kumimoji="1" lang="zh-CN" altLang="en-US" sz="2400" baseline="-25000" dirty="0"/>
          </a:p>
        </p:txBody>
      </p:sp>
      <p:cxnSp>
        <p:nvCxnSpPr>
          <p:cNvPr id="27" name="直线箭头连接符 26">
            <a:extLst>
              <a:ext uri="{FF2B5EF4-FFF2-40B4-BE49-F238E27FC236}">
                <a16:creationId xmlns:a16="http://schemas.microsoft.com/office/drawing/2014/main" id="{B29D78FD-EC52-2844-9FCB-0AE4F2B71153}"/>
              </a:ext>
            </a:extLst>
          </p:cNvPr>
          <p:cNvCxnSpPr/>
          <p:nvPr/>
        </p:nvCxnSpPr>
        <p:spPr>
          <a:xfrm flipH="1">
            <a:off x="9276949" y="4936310"/>
            <a:ext cx="971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367471AE-DA17-EB45-8888-9352D3F13A0E}"/>
              </a:ext>
            </a:extLst>
          </p:cNvPr>
          <p:cNvCxnSpPr/>
          <p:nvPr/>
        </p:nvCxnSpPr>
        <p:spPr>
          <a:xfrm>
            <a:off x="9276949" y="5194822"/>
            <a:ext cx="971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0CD44100-022B-EA47-942B-52B505484EEA}"/>
              </a:ext>
            </a:extLst>
          </p:cNvPr>
          <p:cNvSpPr txBox="1"/>
          <p:nvPr/>
        </p:nvSpPr>
        <p:spPr>
          <a:xfrm>
            <a:off x="5173024" y="4921028"/>
            <a:ext cx="646331" cy="369332"/>
          </a:xfrm>
          <a:prstGeom prst="rect">
            <a:avLst/>
          </a:prstGeom>
          <a:noFill/>
        </p:spPr>
        <p:txBody>
          <a:bodyPr wrap="none" rtlCol="0">
            <a:spAutoFit/>
          </a:bodyPr>
          <a:lstStyle/>
          <a:p>
            <a:r>
              <a:rPr kumimoji="1" lang="zh-CN" altLang="en-US" dirty="0"/>
              <a:t>发还</a:t>
            </a:r>
          </a:p>
        </p:txBody>
      </p:sp>
      <mc:AlternateContent xmlns:mc="http://schemas.openxmlformats.org/markup-compatibility/2006">
        <mc:Choice xmlns:a14="http://schemas.microsoft.com/office/drawing/2010/main" Requires="a14">
          <p:sp>
            <p:nvSpPr>
              <p:cNvPr id="30" name="文本框 29">
                <a:extLst>
                  <a:ext uri="{FF2B5EF4-FFF2-40B4-BE49-F238E27FC236}">
                    <a16:creationId xmlns:a16="http://schemas.microsoft.com/office/drawing/2014/main" id="{A5E518CD-81DA-8C44-BED1-A26B1CBD0D38}"/>
                  </a:ext>
                </a:extLst>
              </p:cNvPr>
              <p:cNvSpPr txBox="1"/>
              <p:nvPr/>
            </p:nvSpPr>
            <p:spPr>
              <a:xfrm>
                <a:off x="7361997" y="5311001"/>
                <a:ext cx="2669308" cy="461665"/>
              </a:xfrm>
              <a:prstGeom prst="rect">
                <a:avLst/>
              </a:prstGeom>
              <a:noFill/>
            </p:spPr>
            <p:txBody>
              <a:bodyPr wrap="square" rtlCol="0">
                <a:spAutoFit/>
              </a:bodyPr>
              <a:lstStyle/>
              <a:p>
                <a:r>
                  <a:rPr kumimoji="1" lang="en-US" altLang="zh-CN" sz="2400" dirty="0"/>
                  <a:t>[[X]</a:t>
                </a:r>
                <a:r>
                  <a:rPr kumimoji="1" lang="en-US" altLang="zh-CN" sz="2400" baseline="-25000" dirty="0"/>
                  <a:t>A</a:t>
                </a:r>
                <a:r>
                  <a:rPr kumimoji="1" lang="en-US" altLang="zh-CN" sz="2400" dirty="0"/>
                  <a:t>]</a:t>
                </a:r>
                <a:r>
                  <a:rPr kumimoji="1" lang="en-US" altLang="zh-CN" sz="2400" baseline="-25000" dirty="0"/>
                  <a:t>B</a:t>
                </a:r>
                <a:r>
                  <a:rPr kumimoji="1" lang="zh-CN" altLang="en-US" sz="2400" baseline="-25000" dirty="0"/>
                  <a:t>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m:t>
                    </m:r>
                  </m:oMath>
                </a14:m>
                <a:r>
                  <a:rPr kumimoji="1" lang="zh-CN" altLang="en-US" sz="2400" dirty="0"/>
                  <a:t> </a:t>
                </a:r>
                <a:r>
                  <a:rPr kumimoji="1" lang="en-US" altLang="zh-CN" sz="2400" dirty="0"/>
                  <a:t>[[Y]</a:t>
                </a:r>
                <a:r>
                  <a:rPr kumimoji="1" lang="en-US" altLang="zh-CN" sz="2400" baseline="-25000" dirty="0"/>
                  <a:t>B</a:t>
                </a:r>
                <a:r>
                  <a:rPr kumimoji="1" lang="en-US" altLang="zh-CN" sz="2400" dirty="0"/>
                  <a:t>]</a:t>
                </a:r>
                <a:r>
                  <a:rPr kumimoji="1" lang="en-US" altLang="zh-CN" sz="2400" baseline="-25000" dirty="0"/>
                  <a:t>A</a:t>
                </a:r>
                <a:endParaRPr kumimoji="1" lang="zh-CN" altLang="en-US" sz="2400" baseline="-25000" dirty="0"/>
              </a:p>
            </p:txBody>
          </p:sp>
        </mc:Choice>
        <mc:Fallback>
          <p:sp>
            <p:nvSpPr>
              <p:cNvPr id="30" name="文本框 29">
                <a:extLst>
                  <a:ext uri="{FF2B5EF4-FFF2-40B4-BE49-F238E27FC236}">
                    <a16:creationId xmlns:a16="http://schemas.microsoft.com/office/drawing/2014/main" id="{A5E518CD-81DA-8C44-BED1-A26B1CBD0D38}"/>
                  </a:ext>
                </a:extLst>
              </p:cNvPr>
              <p:cNvSpPr txBox="1">
                <a:spLocks noRot="1" noChangeAspect="1" noMove="1" noResize="1" noEditPoints="1" noAdjustHandles="1" noChangeArrowheads="1" noChangeShapeType="1" noTextEdit="1"/>
              </p:cNvSpPr>
              <p:nvPr/>
            </p:nvSpPr>
            <p:spPr>
              <a:xfrm>
                <a:off x="7361997" y="5311001"/>
                <a:ext cx="2669308" cy="461665"/>
              </a:xfrm>
              <a:prstGeom prst="rect">
                <a:avLst/>
              </a:prstGeom>
              <a:blipFill>
                <a:blip r:embed="rId5"/>
                <a:stretch>
                  <a:fillRect l="-3318" t="-7895" b="-23684"/>
                </a:stretch>
              </a:blipFill>
            </p:spPr>
            <p:txBody>
              <a:bodyPr/>
              <a:lstStyle/>
              <a:p>
                <a:r>
                  <a:rPr lang="zh-CN" altLang="en-US">
                    <a:noFill/>
                  </a:rPr>
                  <a:t> </a:t>
                </a:r>
              </a:p>
            </p:txBody>
          </p:sp>
        </mc:Fallback>
      </mc:AlternateContent>
      <p:sp>
        <p:nvSpPr>
          <p:cNvPr id="31" name="文本框 30">
            <a:extLst>
              <a:ext uri="{FF2B5EF4-FFF2-40B4-BE49-F238E27FC236}">
                <a16:creationId xmlns:a16="http://schemas.microsoft.com/office/drawing/2014/main" id="{C8F018F8-76A1-AA4C-BBEE-8218E3FC6595}"/>
              </a:ext>
            </a:extLst>
          </p:cNvPr>
          <p:cNvSpPr txBox="1"/>
          <p:nvPr/>
        </p:nvSpPr>
        <p:spPr>
          <a:xfrm>
            <a:off x="5116408" y="5384244"/>
            <a:ext cx="2262158" cy="646331"/>
          </a:xfrm>
          <a:prstGeom prst="rect">
            <a:avLst/>
          </a:prstGeom>
          <a:noFill/>
        </p:spPr>
        <p:txBody>
          <a:bodyPr wrap="none" rtlCol="0">
            <a:spAutoFit/>
          </a:bodyPr>
          <a:lstStyle/>
          <a:p>
            <a:r>
              <a:rPr kumimoji="1" lang="zh-CN" altLang="en-US" dirty="0"/>
              <a:t>各自计算交集</a:t>
            </a:r>
            <a:endParaRPr kumimoji="1" lang="en-US" altLang="zh-CN" dirty="0"/>
          </a:p>
          <a:p>
            <a:r>
              <a:rPr kumimoji="1" lang="zh-CN" altLang="en-US" dirty="0"/>
              <a:t>根据序号对回原数据</a:t>
            </a:r>
          </a:p>
        </p:txBody>
      </p:sp>
      <mc:AlternateContent xmlns:mc="http://schemas.openxmlformats.org/markup-compatibility/2006">
        <mc:Choice xmlns:a14="http://schemas.microsoft.com/office/drawing/2010/main" Requires="a14">
          <p:sp>
            <p:nvSpPr>
              <p:cNvPr id="32" name="文本框 31">
                <a:extLst>
                  <a:ext uri="{FF2B5EF4-FFF2-40B4-BE49-F238E27FC236}">
                    <a16:creationId xmlns:a16="http://schemas.microsoft.com/office/drawing/2014/main" id="{C2B98688-E2E4-DD40-8F4A-AB8D9B32BC29}"/>
                  </a:ext>
                </a:extLst>
              </p:cNvPr>
              <p:cNvSpPr txBox="1"/>
              <p:nvPr/>
            </p:nvSpPr>
            <p:spPr>
              <a:xfrm>
                <a:off x="10180683" y="5282647"/>
                <a:ext cx="2669308" cy="461665"/>
              </a:xfrm>
              <a:prstGeom prst="rect">
                <a:avLst/>
              </a:prstGeom>
              <a:noFill/>
            </p:spPr>
            <p:txBody>
              <a:bodyPr wrap="square" rtlCol="0">
                <a:spAutoFit/>
              </a:bodyPr>
              <a:lstStyle/>
              <a:p>
                <a:r>
                  <a:rPr kumimoji="1" lang="en-US" altLang="zh-CN" sz="2400" dirty="0"/>
                  <a:t>[[X]</a:t>
                </a:r>
                <a:r>
                  <a:rPr kumimoji="1" lang="en-US" altLang="zh-CN" sz="2400" baseline="-25000" dirty="0"/>
                  <a:t>A</a:t>
                </a:r>
                <a:r>
                  <a:rPr kumimoji="1" lang="en-US" altLang="zh-CN" sz="2400" dirty="0"/>
                  <a:t>]</a:t>
                </a:r>
                <a:r>
                  <a:rPr kumimoji="1" lang="en-US" altLang="zh-CN" sz="2400" baseline="-25000" dirty="0"/>
                  <a:t>B</a:t>
                </a:r>
                <a:r>
                  <a:rPr kumimoji="1" lang="zh-CN" altLang="en-US" sz="2400" baseline="-25000" dirty="0"/>
                  <a:t>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m:t>
                    </m:r>
                  </m:oMath>
                </a14:m>
                <a:r>
                  <a:rPr kumimoji="1" lang="zh-CN" altLang="en-US" sz="2400" dirty="0"/>
                  <a:t> </a:t>
                </a:r>
                <a:r>
                  <a:rPr kumimoji="1" lang="en-US" altLang="zh-CN" sz="2400" dirty="0"/>
                  <a:t>[[Y]</a:t>
                </a:r>
                <a:r>
                  <a:rPr kumimoji="1" lang="en-US" altLang="zh-CN" sz="2400" baseline="-25000" dirty="0"/>
                  <a:t>B</a:t>
                </a:r>
                <a:r>
                  <a:rPr kumimoji="1" lang="en-US" altLang="zh-CN" sz="2400" dirty="0"/>
                  <a:t>]</a:t>
                </a:r>
                <a:r>
                  <a:rPr kumimoji="1" lang="en-US" altLang="zh-CN" sz="2400" baseline="-25000" dirty="0"/>
                  <a:t>A</a:t>
                </a:r>
                <a:endParaRPr kumimoji="1" lang="zh-CN" altLang="en-US" sz="2400" baseline="-25000" dirty="0"/>
              </a:p>
            </p:txBody>
          </p:sp>
        </mc:Choice>
        <mc:Fallback>
          <p:sp>
            <p:nvSpPr>
              <p:cNvPr id="32" name="文本框 31">
                <a:extLst>
                  <a:ext uri="{FF2B5EF4-FFF2-40B4-BE49-F238E27FC236}">
                    <a16:creationId xmlns:a16="http://schemas.microsoft.com/office/drawing/2014/main" id="{C2B98688-E2E4-DD40-8F4A-AB8D9B32BC29}"/>
                  </a:ext>
                </a:extLst>
              </p:cNvPr>
              <p:cNvSpPr txBox="1">
                <a:spLocks noRot="1" noChangeAspect="1" noMove="1" noResize="1" noEditPoints="1" noAdjustHandles="1" noChangeArrowheads="1" noChangeShapeType="1" noTextEdit="1"/>
              </p:cNvSpPr>
              <p:nvPr/>
            </p:nvSpPr>
            <p:spPr>
              <a:xfrm>
                <a:off x="10180683" y="5282647"/>
                <a:ext cx="2669308" cy="461665"/>
              </a:xfrm>
              <a:prstGeom prst="rect">
                <a:avLst/>
              </a:prstGeom>
              <a:blipFill>
                <a:blip r:embed="rId6"/>
                <a:stretch>
                  <a:fillRect l="-3791" t="-10811" b="-27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65323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13</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72500" lnSpcReduction="2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隐私保护的样本</a:t>
            </a:r>
            <a:r>
              <a:rPr kumimoji="1" lang="en-US" altLang="zh-CN" dirty="0"/>
              <a:t>ID</a:t>
            </a:r>
            <a:r>
              <a:rPr kumimoji="1" lang="zh-CN" altLang="en-US" dirty="0"/>
              <a:t>匹配：盲签名方案</a:t>
            </a:r>
          </a:p>
        </p:txBody>
      </p:sp>
      <p:sp>
        <p:nvSpPr>
          <p:cNvPr id="5" name="标题 1">
            <a:extLst>
              <a:ext uri="{FF2B5EF4-FFF2-40B4-BE49-F238E27FC236}">
                <a16:creationId xmlns:a16="http://schemas.microsoft.com/office/drawing/2014/main" id="{006CA738-7260-7C41-947B-643F9278343A}"/>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pic>
        <p:nvPicPr>
          <p:cNvPr id="6" name="图片 5">
            <a:extLst>
              <a:ext uri="{FF2B5EF4-FFF2-40B4-BE49-F238E27FC236}">
                <a16:creationId xmlns:a16="http://schemas.microsoft.com/office/drawing/2014/main" id="{54D108ED-EB51-B046-B99E-477770779D49}"/>
              </a:ext>
            </a:extLst>
          </p:cNvPr>
          <p:cNvPicPr>
            <a:picLocks noChangeAspect="1"/>
          </p:cNvPicPr>
          <p:nvPr/>
        </p:nvPicPr>
        <p:blipFill>
          <a:blip r:embed="rId2"/>
          <a:stretch>
            <a:fillRect/>
          </a:stretch>
        </p:blipFill>
        <p:spPr>
          <a:xfrm>
            <a:off x="3149600" y="1690688"/>
            <a:ext cx="6197600" cy="4445000"/>
          </a:xfrm>
          <a:prstGeom prst="rect">
            <a:avLst/>
          </a:prstGeom>
        </p:spPr>
      </p:pic>
    </p:spTree>
    <p:extLst>
      <p:ext uri="{BB962C8B-B14F-4D97-AF65-F5344CB8AC3E}">
        <p14:creationId xmlns:p14="http://schemas.microsoft.com/office/powerpoint/2010/main" val="37130480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5415445"/>
            <a:ext cx="2743200" cy="365125"/>
          </a:xfrm>
        </p:spPr>
        <p:txBody>
          <a:bodyPr/>
          <a:lstStyle/>
          <a:p>
            <a:fld id="{97033011-E018-0540-AE33-81D6F945271F}" type="slidenum">
              <a:rPr kumimoji="1" lang="zh-CN" altLang="en-US" smtClean="0"/>
              <a:t>14</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线性回归的例子</a:t>
            </a:r>
          </a:p>
        </p:txBody>
      </p:sp>
      <p:sp>
        <p:nvSpPr>
          <p:cNvPr id="5" name="标题 1">
            <a:extLst>
              <a:ext uri="{FF2B5EF4-FFF2-40B4-BE49-F238E27FC236}">
                <a16:creationId xmlns:a16="http://schemas.microsoft.com/office/drawing/2014/main" id="{20F1B786-975C-0E4D-A6D0-91CAFBA9DE0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2">
            <a:extLst>
              <a:ext uri="{FF2B5EF4-FFF2-40B4-BE49-F238E27FC236}">
                <a16:creationId xmlns:a16="http://schemas.microsoft.com/office/drawing/2014/main" id="{E3EC833B-BF74-9248-B07B-804B89D3CA1B}"/>
              </a:ext>
            </a:extLst>
          </p:cNvPr>
          <p:cNvSpPr txBox="1">
            <a:spLocks/>
          </p:cNvSpPr>
          <p:nvPr/>
        </p:nvSpPr>
        <p:spPr>
          <a:xfrm>
            <a:off x="838200" y="884720"/>
            <a:ext cx="4870622"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lang="zh-CN" altLang="en-US" dirty="0"/>
              <a:t>假设一个最简单的线性模型：</a:t>
            </a:r>
            <a:endParaRPr lang="en-US" altLang="zh-CN" dirty="0"/>
          </a:p>
          <a:p>
            <a:endParaRPr kumimoji="1" lang="en-US" altLang="zh-CN" dirty="0"/>
          </a:p>
          <a:p>
            <a:endParaRPr kumimoji="1" lang="en-US" altLang="zh-CN" dirty="0"/>
          </a:p>
          <a:p>
            <a:r>
              <a:rPr lang="zh-CN" altLang="en-US" dirty="0"/>
              <a:t>对应的损失函数为：</a:t>
            </a:r>
          </a:p>
          <a:p>
            <a:endParaRPr kumimoji="1" lang="en-US" altLang="zh-CN" dirty="0"/>
          </a:p>
          <a:p>
            <a:endParaRPr kumimoji="1" lang="en-US" altLang="zh-CN" dirty="0"/>
          </a:p>
          <a:p>
            <a:r>
              <a:rPr lang="zh-CN" altLang="en-US" dirty="0"/>
              <a:t>得到梯度下降法的迭代公式</a:t>
            </a:r>
          </a:p>
          <a:p>
            <a:endParaRPr kumimoji="1" lang="zh-CN" altLang="en-US" dirty="0"/>
          </a:p>
        </p:txBody>
      </p:sp>
      <p:pic>
        <p:nvPicPr>
          <p:cNvPr id="7" name="pasted-image.tiff" descr="pasted-image.tiff">
            <a:extLst>
              <a:ext uri="{FF2B5EF4-FFF2-40B4-BE49-F238E27FC236}">
                <a16:creationId xmlns:a16="http://schemas.microsoft.com/office/drawing/2014/main" id="{B95D6D34-961D-2643-A98B-E174732A3E2A}"/>
              </a:ext>
            </a:extLst>
          </p:cNvPr>
          <p:cNvPicPr>
            <a:picLocks noChangeAspect="1"/>
          </p:cNvPicPr>
          <p:nvPr/>
        </p:nvPicPr>
        <p:blipFill>
          <a:blip r:embed="rId2">
            <a:extLst/>
          </a:blip>
          <a:stretch>
            <a:fillRect/>
          </a:stretch>
        </p:blipFill>
        <p:spPr>
          <a:xfrm>
            <a:off x="1716420" y="1398758"/>
            <a:ext cx="2255922" cy="635001"/>
          </a:xfrm>
          <a:prstGeom prst="rect">
            <a:avLst/>
          </a:prstGeom>
          <a:ln w="12700">
            <a:miter lim="400000"/>
          </a:ln>
        </p:spPr>
      </p:pic>
      <p:grpSp>
        <p:nvGrpSpPr>
          <p:cNvPr id="8" name="Group">
            <a:extLst>
              <a:ext uri="{FF2B5EF4-FFF2-40B4-BE49-F238E27FC236}">
                <a16:creationId xmlns:a16="http://schemas.microsoft.com/office/drawing/2014/main" id="{483C38EA-80A9-FF4F-9CE3-5FC6726BAEE1}"/>
              </a:ext>
            </a:extLst>
          </p:cNvPr>
          <p:cNvGrpSpPr/>
          <p:nvPr/>
        </p:nvGrpSpPr>
        <p:grpSpPr>
          <a:xfrm>
            <a:off x="8470421" y="1847712"/>
            <a:ext cx="2748010" cy="2554129"/>
            <a:chOff x="0" y="0"/>
            <a:chExt cx="5287934" cy="4799307"/>
          </a:xfrm>
        </p:grpSpPr>
        <p:pic>
          <p:nvPicPr>
            <p:cNvPr id="9" name="Screen Shot 2017-05-16 at 22.24.56.png" descr="Screen Shot 2017-05-16 at 22.24.56.png">
              <a:extLst>
                <a:ext uri="{FF2B5EF4-FFF2-40B4-BE49-F238E27FC236}">
                  <a16:creationId xmlns:a16="http://schemas.microsoft.com/office/drawing/2014/main" id="{C796BB03-1455-4249-A283-87557E0AC660}"/>
                </a:ext>
              </a:extLst>
            </p:cNvPr>
            <p:cNvPicPr>
              <a:picLocks noChangeAspect="1"/>
            </p:cNvPicPr>
            <p:nvPr/>
          </p:nvPicPr>
          <p:blipFill>
            <a:blip r:embed="rId3">
              <a:alphaModFix amt="51915"/>
              <a:extLst/>
            </a:blip>
            <a:stretch>
              <a:fillRect/>
            </a:stretch>
          </p:blipFill>
          <p:spPr>
            <a:xfrm>
              <a:off x="0" y="0"/>
              <a:ext cx="5287935" cy="4335968"/>
            </a:xfrm>
            <a:prstGeom prst="rect">
              <a:avLst/>
            </a:prstGeom>
            <a:ln w="12700" cap="flat">
              <a:noFill/>
              <a:miter lim="400000"/>
            </a:ln>
            <a:effectLst/>
          </p:spPr>
        </p:pic>
        <p:sp>
          <p:nvSpPr>
            <p:cNvPr id="10" name="Rectangle">
              <a:extLst>
                <a:ext uri="{FF2B5EF4-FFF2-40B4-BE49-F238E27FC236}">
                  <a16:creationId xmlns:a16="http://schemas.microsoft.com/office/drawing/2014/main" id="{87D78EFC-27E5-DD43-9079-AB8D6CECCEB7}"/>
                </a:ext>
              </a:extLst>
            </p:cNvPr>
            <p:cNvSpPr/>
            <p:nvPr/>
          </p:nvSpPr>
          <p:spPr>
            <a:xfrm>
              <a:off x="4497919" y="46737"/>
              <a:ext cx="614711" cy="322911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sp>
          <p:nvSpPr>
            <p:cNvPr id="11" name="Rectangle">
              <a:extLst>
                <a:ext uri="{FF2B5EF4-FFF2-40B4-BE49-F238E27FC236}">
                  <a16:creationId xmlns:a16="http://schemas.microsoft.com/office/drawing/2014/main" id="{DFA595A4-BBBB-C54D-9D20-CAE1EDAE5724}"/>
                </a:ext>
              </a:extLst>
            </p:cNvPr>
            <p:cNvSpPr/>
            <p:nvPr/>
          </p:nvSpPr>
          <p:spPr>
            <a:xfrm rot="2888969">
              <a:off x="3668654" y="2502411"/>
              <a:ext cx="837330" cy="224465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sp>
          <p:nvSpPr>
            <p:cNvPr id="12" name="Rectangle">
              <a:extLst>
                <a:ext uri="{FF2B5EF4-FFF2-40B4-BE49-F238E27FC236}">
                  <a16:creationId xmlns:a16="http://schemas.microsoft.com/office/drawing/2014/main" id="{C5DA76D0-6769-6243-8D56-99D143420B08}"/>
                </a:ext>
              </a:extLst>
            </p:cNvPr>
            <p:cNvSpPr/>
            <p:nvPr/>
          </p:nvSpPr>
          <p:spPr>
            <a:xfrm rot="17002954">
              <a:off x="1266715" y="2558607"/>
              <a:ext cx="837330" cy="297763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sp>
          <p:nvSpPr>
            <p:cNvPr id="13" name="a">
              <a:extLst>
                <a:ext uri="{FF2B5EF4-FFF2-40B4-BE49-F238E27FC236}">
                  <a16:creationId xmlns:a16="http://schemas.microsoft.com/office/drawing/2014/main" id="{8DBEC310-8A7D-F842-B1A3-666ED55106D0}"/>
                </a:ext>
              </a:extLst>
            </p:cNvPr>
            <p:cNvSpPr/>
            <p:nvPr/>
          </p:nvSpPr>
          <p:spPr>
            <a:xfrm>
              <a:off x="1604094" y="3549986"/>
              <a:ext cx="126095" cy="2630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lvl1pPr>
            </a:lstStyle>
            <a:p>
              <a:endParaRPr dirty="0"/>
            </a:p>
          </p:txBody>
        </p:sp>
        <p:sp>
          <p:nvSpPr>
            <p:cNvPr id="14" name="Circle">
              <a:extLst>
                <a:ext uri="{FF2B5EF4-FFF2-40B4-BE49-F238E27FC236}">
                  <a16:creationId xmlns:a16="http://schemas.microsoft.com/office/drawing/2014/main" id="{E37CFA21-0B0B-114F-B50D-430A37F5C142}"/>
                </a:ext>
              </a:extLst>
            </p:cNvPr>
            <p:cNvSpPr/>
            <p:nvPr/>
          </p:nvSpPr>
          <p:spPr>
            <a:xfrm>
              <a:off x="1670630" y="1380000"/>
              <a:ext cx="263018" cy="263019"/>
            </a:xfrm>
            <a:prstGeom prst="ellipse">
              <a:avLst/>
            </a:prstGeom>
            <a:gradFill flip="none" rotWithShape="1">
              <a:gsLst>
                <a:gs pos="0">
                  <a:srgbClr val="FFFFFF"/>
                </a:gs>
                <a:gs pos="100000">
                  <a:srgbClr val="000000"/>
                </a:gs>
              </a:gsLst>
              <a:path path="circle">
                <a:fillToRect l="37721" t="-19636" r="62278" b="119636"/>
              </a:path>
            </a:gra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pic>
          <p:nvPicPr>
            <p:cNvPr id="15" name="Line" descr="Line">
              <a:extLst>
                <a:ext uri="{FF2B5EF4-FFF2-40B4-BE49-F238E27FC236}">
                  <a16:creationId xmlns:a16="http://schemas.microsoft.com/office/drawing/2014/main" id="{6C5C9B4F-0E27-EF4C-ADBF-3091654E4C7A}"/>
                </a:ext>
              </a:extLst>
            </p:cNvPr>
            <p:cNvPicPr>
              <a:picLocks/>
            </p:cNvPicPr>
            <p:nvPr/>
          </p:nvPicPr>
          <p:blipFill>
            <a:blip r:embed="rId4">
              <a:extLst/>
            </a:blip>
            <a:stretch>
              <a:fillRect/>
            </a:stretch>
          </p:blipFill>
          <p:spPr>
            <a:xfrm rot="3658821">
              <a:off x="1728944" y="1808235"/>
              <a:ext cx="582359" cy="216127"/>
            </a:xfrm>
            <a:prstGeom prst="rect">
              <a:avLst/>
            </a:prstGeom>
            <a:effectLst/>
          </p:spPr>
        </p:pic>
      </p:grpSp>
      <p:grpSp>
        <p:nvGrpSpPr>
          <p:cNvPr id="16" name="Group">
            <a:extLst>
              <a:ext uri="{FF2B5EF4-FFF2-40B4-BE49-F238E27FC236}">
                <a16:creationId xmlns:a16="http://schemas.microsoft.com/office/drawing/2014/main" id="{7BCC5FD5-3966-4045-993C-B3CC31E4173E}"/>
              </a:ext>
            </a:extLst>
          </p:cNvPr>
          <p:cNvGrpSpPr/>
          <p:nvPr/>
        </p:nvGrpSpPr>
        <p:grpSpPr>
          <a:xfrm>
            <a:off x="7626812" y="3518389"/>
            <a:ext cx="4035400" cy="2710975"/>
            <a:chOff x="0" y="0"/>
            <a:chExt cx="6907901" cy="4555029"/>
          </a:xfrm>
        </p:grpSpPr>
        <p:grpSp>
          <p:nvGrpSpPr>
            <p:cNvPr id="17" name="Group">
              <a:extLst>
                <a:ext uri="{FF2B5EF4-FFF2-40B4-BE49-F238E27FC236}">
                  <a16:creationId xmlns:a16="http://schemas.microsoft.com/office/drawing/2014/main" id="{0B8928BF-082B-BD48-BC7E-3FF719067313}"/>
                </a:ext>
              </a:extLst>
            </p:cNvPr>
            <p:cNvGrpSpPr/>
            <p:nvPr/>
          </p:nvGrpSpPr>
          <p:grpSpPr>
            <a:xfrm>
              <a:off x="0" y="0"/>
              <a:ext cx="6907902" cy="4555030"/>
              <a:chOff x="0" y="0"/>
              <a:chExt cx="6907901" cy="4555029"/>
            </a:xfrm>
          </p:grpSpPr>
          <p:pic>
            <p:nvPicPr>
              <p:cNvPr id="33" name="figure_1.png" descr="figure_1.png">
                <a:extLst>
                  <a:ext uri="{FF2B5EF4-FFF2-40B4-BE49-F238E27FC236}">
                    <a16:creationId xmlns:a16="http://schemas.microsoft.com/office/drawing/2014/main" id="{9B605DAE-964D-7041-886C-FFA8F304C0E4}"/>
                  </a:ext>
                </a:extLst>
              </p:cNvPr>
              <p:cNvPicPr>
                <a:picLocks noChangeAspect="1"/>
              </p:cNvPicPr>
              <p:nvPr/>
            </p:nvPicPr>
            <p:blipFill>
              <a:blip r:embed="rId5">
                <a:extLst/>
              </a:blip>
              <a:stretch>
                <a:fillRect/>
              </a:stretch>
            </p:blipFill>
            <p:spPr>
              <a:xfrm>
                <a:off x="779509" y="0"/>
                <a:ext cx="5601921" cy="4201441"/>
              </a:xfrm>
              <a:prstGeom prst="rect">
                <a:avLst/>
              </a:prstGeom>
              <a:ln w="12700" cap="flat">
                <a:noFill/>
                <a:miter lim="400000"/>
              </a:ln>
              <a:effectLst/>
            </p:spPr>
          </p:pic>
          <p:sp>
            <p:nvSpPr>
              <p:cNvPr id="35" name="Rectangle">
                <a:extLst>
                  <a:ext uri="{FF2B5EF4-FFF2-40B4-BE49-F238E27FC236}">
                    <a16:creationId xmlns:a16="http://schemas.microsoft.com/office/drawing/2014/main" id="{C2E3986C-8FB8-BA40-8303-4C06527D66C5}"/>
                  </a:ext>
                </a:extLst>
              </p:cNvPr>
              <p:cNvSpPr/>
              <p:nvPr/>
            </p:nvSpPr>
            <p:spPr>
              <a:xfrm>
                <a:off x="1174114" y="3801117"/>
                <a:ext cx="5733788" cy="75391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sp>
            <p:nvSpPr>
              <p:cNvPr id="36" name="Rectangle">
                <a:extLst>
                  <a:ext uri="{FF2B5EF4-FFF2-40B4-BE49-F238E27FC236}">
                    <a16:creationId xmlns:a16="http://schemas.microsoft.com/office/drawing/2014/main" id="{369B1509-CD8C-9446-83A9-3A4922980A11}"/>
                  </a:ext>
                </a:extLst>
              </p:cNvPr>
              <p:cNvSpPr/>
              <p:nvPr/>
            </p:nvSpPr>
            <p:spPr>
              <a:xfrm>
                <a:off x="0" y="329253"/>
                <a:ext cx="1405461" cy="419231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pic>
            <p:nvPicPr>
              <p:cNvPr id="37" name="Circle" descr="Circle">
                <a:extLst>
                  <a:ext uri="{FF2B5EF4-FFF2-40B4-BE49-F238E27FC236}">
                    <a16:creationId xmlns:a16="http://schemas.microsoft.com/office/drawing/2014/main" id="{A64C398B-3752-BE49-97CA-3394AA997417}"/>
                  </a:ext>
                </a:extLst>
              </p:cNvPr>
              <p:cNvPicPr>
                <a:picLocks/>
              </p:cNvPicPr>
              <p:nvPr/>
            </p:nvPicPr>
            <p:blipFill>
              <a:blip r:embed="rId6">
                <a:extLst/>
              </a:blip>
              <a:stretch>
                <a:fillRect/>
              </a:stretch>
            </p:blipFill>
            <p:spPr>
              <a:xfrm>
                <a:off x="2603555" y="1171760"/>
                <a:ext cx="156322" cy="156322"/>
              </a:xfrm>
              <a:prstGeom prst="rect">
                <a:avLst/>
              </a:prstGeom>
              <a:effectLst>
                <a:outerShdw blurRad="38100" dist="25400" dir="5400000" rotWithShape="0">
                  <a:srgbClr val="000000">
                    <a:alpha val="50000"/>
                  </a:srgbClr>
                </a:outerShdw>
              </a:effectLst>
            </p:spPr>
          </p:pic>
          <p:pic>
            <p:nvPicPr>
              <p:cNvPr id="38" name="Circle" descr="Circle">
                <a:extLst>
                  <a:ext uri="{FF2B5EF4-FFF2-40B4-BE49-F238E27FC236}">
                    <a16:creationId xmlns:a16="http://schemas.microsoft.com/office/drawing/2014/main" id="{D3E819C4-8624-2A40-A14A-A7827AB93B12}"/>
                  </a:ext>
                </a:extLst>
              </p:cNvPr>
              <p:cNvPicPr>
                <a:picLocks/>
              </p:cNvPicPr>
              <p:nvPr/>
            </p:nvPicPr>
            <p:blipFill>
              <a:blip r:embed="rId6">
                <a:extLst/>
              </a:blip>
              <a:stretch>
                <a:fillRect/>
              </a:stretch>
            </p:blipFill>
            <p:spPr>
              <a:xfrm>
                <a:off x="4030609" y="2968039"/>
                <a:ext cx="156323" cy="156322"/>
              </a:xfrm>
              <a:prstGeom prst="rect">
                <a:avLst/>
              </a:prstGeom>
              <a:effectLst>
                <a:outerShdw blurRad="38100" dist="25400" dir="5400000" rotWithShape="0">
                  <a:srgbClr val="000000">
                    <a:alpha val="50000"/>
                  </a:srgbClr>
                </a:outerShdw>
              </a:effectLst>
            </p:spPr>
          </p:pic>
          <p:pic>
            <p:nvPicPr>
              <p:cNvPr id="39" name="Circle" descr="Circle">
                <a:extLst>
                  <a:ext uri="{FF2B5EF4-FFF2-40B4-BE49-F238E27FC236}">
                    <a16:creationId xmlns:a16="http://schemas.microsoft.com/office/drawing/2014/main" id="{A4F64D09-5B2D-5E4E-AA64-41C195174C0D}"/>
                  </a:ext>
                </a:extLst>
              </p:cNvPr>
              <p:cNvPicPr>
                <a:picLocks/>
              </p:cNvPicPr>
              <p:nvPr/>
            </p:nvPicPr>
            <p:blipFill>
              <a:blip r:embed="rId6">
                <a:extLst/>
              </a:blip>
              <a:stretch>
                <a:fillRect/>
              </a:stretch>
            </p:blipFill>
            <p:spPr>
              <a:xfrm>
                <a:off x="3624281" y="3505829"/>
                <a:ext cx="156323" cy="156323"/>
              </a:xfrm>
              <a:prstGeom prst="rect">
                <a:avLst/>
              </a:prstGeom>
              <a:effectLst>
                <a:outerShdw blurRad="38100" dist="25400" dir="5400000" rotWithShape="0">
                  <a:srgbClr val="000000">
                    <a:alpha val="50000"/>
                  </a:srgbClr>
                </a:outerShdw>
              </a:effectLst>
            </p:spPr>
          </p:pic>
          <p:pic>
            <p:nvPicPr>
              <p:cNvPr id="40" name="Circle" descr="Circle">
                <a:extLst>
                  <a:ext uri="{FF2B5EF4-FFF2-40B4-BE49-F238E27FC236}">
                    <a16:creationId xmlns:a16="http://schemas.microsoft.com/office/drawing/2014/main" id="{675C44C5-CEA8-3B40-B3CC-5B78FB2F12DB}"/>
                  </a:ext>
                </a:extLst>
              </p:cNvPr>
              <p:cNvPicPr>
                <a:picLocks/>
              </p:cNvPicPr>
              <p:nvPr/>
            </p:nvPicPr>
            <p:blipFill>
              <a:blip r:embed="rId6">
                <a:extLst/>
              </a:blip>
              <a:stretch>
                <a:fillRect/>
              </a:stretch>
            </p:blipFill>
            <p:spPr>
              <a:xfrm>
                <a:off x="2880782" y="2347250"/>
                <a:ext cx="156322" cy="156322"/>
              </a:xfrm>
              <a:prstGeom prst="rect">
                <a:avLst/>
              </a:prstGeom>
              <a:effectLst>
                <a:outerShdw blurRad="38100" dist="25400" dir="5400000" rotWithShape="0">
                  <a:srgbClr val="000000">
                    <a:alpha val="50000"/>
                  </a:srgbClr>
                </a:outerShdw>
              </a:effectLst>
            </p:spPr>
          </p:pic>
        </p:grpSp>
        <p:grpSp>
          <p:nvGrpSpPr>
            <p:cNvPr id="18" name="1">
              <a:extLst>
                <a:ext uri="{FF2B5EF4-FFF2-40B4-BE49-F238E27FC236}">
                  <a16:creationId xmlns:a16="http://schemas.microsoft.com/office/drawing/2014/main" id="{7D2F69EA-9EFB-A940-A473-5124E9F079E6}"/>
                </a:ext>
              </a:extLst>
            </p:cNvPr>
            <p:cNvGrpSpPr/>
            <p:nvPr/>
          </p:nvGrpSpPr>
          <p:grpSpPr>
            <a:xfrm>
              <a:off x="2131450" y="1085204"/>
              <a:ext cx="458717" cy="458718"/>
              <a:chOff x="0" y="0"/>
              <a:chExt cx="458716" cy="458716"/>
            </a:xfrm>
          </p:grpSpPr>
          <p:sp>
            <p:nvSpPr>
              <p:cNvPr id="31" name="1">
                <a:extLst>
                  <a:ext uri="{FF2B5EF4-FFF2-40B4-BE49-F238E27FC236}">
                    <a16:creationId xmlns:a16="http://schemas.microsoft.com/office/drawing/2014/main" id="{AC05DB1C-9E30-054A-A3BF-E716BEC0A46A}"/>
                  </a:ext>
                </a:extLst>
              </p:cNvPr>
              <p:cNvSpPr/>
              <p:nvPr/>
            </p:nvSpPr>
            <p:spPr>
              <a:xfrm>
                <a:off x="25400" y="25400"/>
                <a:ext cx="407917" cy="407917"/>
              </a:xfrm>
              <a:prstGeom prst="ellipse">
                <a:avLst/>
              </a:prstGeom>
              <a:solidFill>
                <a:schemeClr val="accent1">
                  <a:satOff val="-3355"/>
                  <a:lumOff val="26614"/>
                </a:schemeClr>
              </a:solid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200"/>
                </a:lvl1pPr>
              </a:lstStyle>
              <a:p>
                <a:r>
                  <a:t>1</a:t>
                </a:r>
              </a:p>
            </p:txBody>
          </p:sp>
          <p:pic>
            <p:nvPicPr>
              <p:cNvPr id="32" name="1" descr="1">
                <a:extLst>
                  <a:ext uri="{FF2B5EF4-FFF2-40B4-BE49-F238E27FC236}">
                    <a16:creationId xmlns:a16="http://schemas.microsoft.com/office/drawing/2014/main" id="{749EC54D-7EFE-7447-ABD0-9F3DA1C1FC83}"/>
                  </a:ext>
                </a:extLst>
              </p:cNvPr>
              <p:cNvPicPr>
                <a:picLocks/>
              </p:cNvPicPr>
              <p:nvPr/>
            </p:nvPicPr>
            <p:blipFill>
              <a:blip r:embed="rId7">
                <a:extLst/>
              </a:blip>
              <a:stretch>
                <a:fillRect/>
              </a:stretch>
            </p:blipFill>
            <p:spPr>
              <a:xfrm>
                <a:off x="0" y="0"/>
                <a:ext cx="458717" cy="458717"/>
              </a:xfrm>
              <a:prstGeom prst="rect">
                <a:avLst/>
              </a:prstGeom>
              <a:effectLst/>
            </p:spPr>
          </p:pic>
        </p:grpSp>
        <p:grpSp>
          <p:nvGrpSpPr>
            <p:cNvPr id="19" name="2">
              <a:extLst>
                <a:ext uri="{FF2B5EF4-FFF2-40B4-BE49-F238E27FC236}">
                  <a16:creationId xmlns:a16="http://schemas.microsoft.com/office/drawing/2014/main" id="{9538E75A-4F68-4E4D-A271-3A0ECB6549C7}"/>
                </a:ext>
              </a:extLst>
            </p:cNvPr>
            <p:cNvGrpSpPr/>
            <p:nvPr/>
          </p:nvGrpSpPr>
          <p:grpSpPr>
            <a:xfrm>
              <a:off x="2350639" y="2186749"/>
              <a:ext cx="458717" cy="458717"/>
              <a:chOff x="0" y="0"/>
              <a:chExt cx="458716" cy="458716"/>
            </a:xfrm>
          </p:grpSpPr>
          <p:sp>
            <p:nvSpPr>
              <p:cNvPr id="29" name="2">
                <a:extLst>
                  <a:ext uri="{FF2B5EF4-FFF2-40B4-BE49-F238E27FC236}">
                    <a16:creationId xmlns:a16="http://schemas.microsoft.com/office/drawing/2014/main" id="{DD83E792-147D-0A4E-9B05-24BD5F64958C}"/>
                  </a:ext>
                </a:extLst>
              </p:cNvPr>
              <p:cNvSpPr/>
              <p:nvPr/>
            </p:nvSpPr>
            <p:spPr>
              <a:xfrm>
                <a:off x="25400" y="25400"/>
                <a:ext cx="407917" cy="407917"/>
              </a:xfrm>
              <a:prstGeom prst="ellipse">
                <a:avLst/>
              </a:prstGeom>
              <a:solidFill>
                <a:schemeClr val="accent1">
                  <a:satOff val="-3355"/>
                  <a:lumOff val="26614"/>
                </a:schemeClr>
              </a:solid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200"/>
                </a:lvl1pPr>
              </a:lstStyle>
              <a:p>
                <a:r>
                  <a:t>2</a:t>
                </a:r>
              </a:p>
            </p:txBody>
          </p:sp>
          <p:pic>
            <p:nvPicPr>
              <p:cNvPr id="30" name="2" descr="2">
                <a:extLst>
                  <a:ext uri="{FF2B5EF4-FFF2-40B4-BE49-F238E27FC236}">
                    <a16:creationId xmlns:a16="http://schemas.microsoft.com/office/drawing/2014/main" id="{2B78FA1F-9F69-254D-82CB-A9D6397A1565}"/>
                  </a:ext>
                </a:extLst>
              </p:cNvPr>
              <p:cNvPicPr>
                <a:picLocks/>
              </p:cNvPicPr>
              <p:nvPr/>
            </p:nvPicPr>
            <p:blipFill>
              <a:blip r:embed="rId7">
                <a:extLst/>
              </a:blip>
              <a:stretch>
                <a:fillRect/>
              </a:stretch>
            </p:blipFill>
            <p:spPr>
              <a:xfrm>
                <a:off x="0" y="0"/>
                <a:ext cx="458717" cy="458717"/>
              </a:xfrm>
              <a:prstGeom prst="rect">
                <a:avLst/>
              </a:prstGeom>
              <a:effectLst/>
            </p:spPr>
          </p:pic>
        </p:grpSp>
        <p:grpSp>
          <p:nvGrpSpPr>
            <p:cNvPr id="20" name="3">
              <a:extLst>
                <a:ext uri="{FF2B5EF4-FFF2-40B4-BE49-F238E27FC236}">
                  <a16:creationId xmlns:a16="http://schemas.microsoft.com/office/drawing/2014/main" id="{822B3C2E-66E1-0747-9432-D0244E66AC49}"/>
                </a:ext>
              </a:extLst>
            </p:cNvPr>
            <p:cNvGrpSpPr/>
            <p:nvPr/>
          </p:nvGrpSpPr>
          <p:grpSpPr>
            <a:xfrm>
              <a:off x="4192355" y="2768487"/>
              <a:ext cx="458717" cy="458717"/>
              <a:chOff x="0" y="0"/>
              <a:chExt cx="458716" cy="458716"/>
            </a:xfrm>
          </p:grpSpPr>
          <p:sp>
            <p:nvSpPr>
              <p:cNvPr id="27" name="3">
                <a:extLst>
                  <a:ext uri="{FF2B5EF4-FFF2-40B4-BE49-F238E27FC236}">
                    <a16:creationId xmlns:a16="http://schemas.microsoft.com/office/drawing/2014/main" id="{EB3669F6-0980-9949-AA63-C2419F7B57B3}"/>
                  </a:ext>
                </a:extLst>
              </p:cNvPr>
              <p:cNvSpPr/>
              <p:nvPr/>
            </p:nvSpPr>
            <p:spPr>
              <a:xfrm>
                <a:off x="25400" y="25400"/>
                <a:ext cx="407917" cy="407917"/>
              </a:xfrm>
              <a:prstGeom prst="ellipse">
                <a:avLst/>
              </a:prstGeom>
              <a:solidFill>
                <a:schemeClr val="accent1">
                  <a:satOff val="-3355"/>
                  <a:lumOff val="26614"/>
                </a:schemeClr>
              </a:solid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200"/>
                </a:lvl1pPr>
              </a:lstStyle>
              <a:p>
                <a:r>
                  <a:t>3</a:t>
                </a:r>
              </a:p>
            </p:txBody>
          </p:sp>
          <p:pic>
            <p:nvPicPr>
              <p:cNvPr id="28" name="3" descr="3">
                <a:extLst>
                  <a:ext uri="{FF2B5EF4-FFF2-40B4-BE49-F238E27FC236}">
                    <a16:creationId xmlns:a16="http://schemas.microsoft.com/office/drawing/2014/main" id="{953C353D-3A15-C347-AFA8-FFB1D033FB3B}"/>
                  </a:ext>
                </a:extLst>
              </p:cNvPr>
              <p:cNvPicPr>
                <a:picLocks/>
              </p:cNvPicPr>
              <p:nvPr/>
            </p:nvPicPr>
            <p:blipFill>
              <a:blip r:embed="rId7">
                <a:extLst/>
              </a:blip>
              <a:stretch>
                <a:fillRect/>
              </a:stretch>
            </p:blipFill>
            <p:spPr>
              <a:xfrm>
                <a:off x="0" y="0"/>
                <a:ext cx="458717" cy="458717"/>
              </a:xfrm>
              <a:prstGeom prst="rect">
                <a:avLst/>
              </a:prstGeom>
              <a:effectLst/>
            </p:spPr>
          </p:pic>
        </p:grpSp>
        <p:grpSp>
          <p:nvGrpSpPr>
            <p:cNvPr id="21" name="4">
              <a:extLst>
                <a:ext uri="{FF2B5EF4-FFF2-40B4-BE49-F238E27FC236}">
                  <a16:creationId xmlns:a16="http://schemas.microsoft.com/office/drawing/2014/main" id="{1DA339F7-BB88-B545-86B3-2ABEFC527D57}"/>
                </a:ext>
              </a:extLst>
            </p:cNvPr>
            <p:cNvGrpSpPr/>
            <p:nvPr/>
          </p:nvGrpSpPr>
          <p:grpSpPr>
            <a:xfrm>
              <a:off x="3442994" y="3614561"/>
              <a:ext cx="458717" cy="458718"/>
              <a:chOff x="0" y="0"/>
              <a:chExt cx="458716" cy="458716"/>
            </a:xfrm>
          </p:grpSpPr>
          <p:sp>
            <p:nvSpPr>
              <p:cNvPr id="25" name="4">
                <a:extLst>
                  <a:ext uri="{FF2B5EF4-FFF2-40B4-BE49-F238E27FC236}">
                    <a16:creationId xmlns:a16="http://schemas.microsoft.com/office/drawing/2014/main" id="{566F4739-A281-7C40-97F2-82AB8DD2DA17}"/>
                  </a:ext>
                </a:extLst>
              </p:cNvPr>
              <p:cNvSpPr/>
              <p:nvPr/>
            </p:nvSpPr>
            <p:spPr>
              <a:xfrm>
                <a:off x="25400" y="25400"/>
                <a:ext cx="407917" cy="407917"/>
              </a:xfrm>
              <a:prstGeom prst="ellipse">
                <a:avLst/>
              </a:prstGeom>
              <a:solidFill>
                <a:schemeClr val="accent1">
                  <a:satOff val="-3355"/>
                  <a:lumOff val="26614"/>
                </a:schemeClr>
              </a:solid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200"/>
                </a:lvl1pPr>
              </a:lstStyle>
              <a:p>
                <a:r>
                  <a:t>4</a:t>
                </a:r>
              </a:p>
            </p:txBody>
          </p:sp>
          <p:pic>
            <p:nvPicPr>
              <p:cNvPr id="26" name="4" descr="4">
                <a:extLst>
                  <a:ext uri="{FF2B5EF4-FFF2-40B4-BE49-F238E27FC236}">
                    <a16:creationId xmlns:a16="http://schemas.microsoft.com/office/drawing/2014/main" id="{FC36CE18-79CA-C64B-A0B6-56689D4A395C}"/>
                  </a:ext>
                </a:extLst>
              </p:cNvPr>
              <p:cNvPicPr>
                <a:picLocks/>
              </p:cNvPicPr>
              <p:nvPr/>
            </p:nvPicPr>
            <p:blipFill>
              <a:blip r:embed="rId7">
                <a:extLst/>
              </a:blip>
              <a:stretch>
                <a:fillRect/>
              </a:stretch>
            </p:blipFill>
            <p:spPr>
              <a:xfrm>
                <a:off x="0" y="0"/>
                <a:ext cx="458717" cy="458717"/>
              </a:xfrm>
              <a:prstGeom prst="rect">
                <a:avLst/>
              </a:prstGeom>
              <a:effectLst/>
            </p:spPr>
          </p:pic>
        </p:grpSp>
        <p:sp>
          <p:nvSpPr>
            <p:cNvPr id="22" name="Line">
              <a:extLst>
                <a:ext uri="{FF2B5EF4-FFF2-40B4-BE49-F238E27FC236}">
                  <a16:creationId xmlns:a16="http://schemas.microsoft.com/office/drawing/2014/main" id="{E9EC3DCF-EF4E-1041-8F4D-9DE174F55A49}"/>
                </a:ext>
              </a:extLst>
            </p:cNvPr>
            <p:cNvSpPr/>
            <p:nvPr/>
          </p:nvSpPr>
          <p:spPr>
            <a:xfrm>
              <a:off x="2818733" y="1238907"/>
              <a:ext cx="207281" cy="109745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3" name="Line">
              <a:extLst>
                <a:ext uri="{FF2B5EF4-FFF2-40B4-BE49-F238E27FC236}">
                  <a16:creationId xmlns:a16="http://schemas.microsoft.com/office/drawing/2014/main" id="{BB682854-3534-DD49-80D7-064667E5EFF1}"/>
                </a:ext>
              </a:extLst>
            </p:cNvPr>
            <p:cNvSpPr/>
            <p:nvPr/>
          </p:nvSpPr>
          <p:spPr>
            <a:xfrm>
              <a:off x="3069197" y="2454809"/>
              <a:ext cx="966202" cy="54908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4" name="Line">
              <a:extLst>
                <a:ext uri="{FF2B5EF4-FFF2-40B4-BE49-F238E27FC236}">
                  <a16:creationId xmlns:a16="http://schemas.microsoft.com/office/drawing/2014/main" id="{DAB81CE8-1EA6-884C-80C5-A7FD91845BF8}"/>
                </a:ext>
              </a:extLst>
            </p:cNvPr>
            <p:cNvSpPr/>
            <p:nvPr/>
          </p:nvSpPr>
          <p:spPr>
            <a:xfrm flipH="1">
              <a:off x="3732314" y="3085624"/>
              <a:ext cx="293585" cy="45295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grpSp>
      <p:pic>
        <p:nvPicPr>
          <p:cNvPr id="41" name="图片 40">
            <a:extLst>
              <a:ext uri="{FF2B5EF4-FFF2-40B4-BE49-F238E27FC236}">
                <a16:creationId xmlns:a16="http://schemas.microsoft.com/office/drawing/2014/main" id="{C375BF70-7F06-3140-8CFE-81F2E0B0490F}"/>
              </a:ext>
            </a:extLst>
          </p:cNvPr>
          <p:cNvPicPr>
            <a:picLocks noChangeAspect="1"/>
          </p:cNvPicPr>
          <p:nvPr/>
        </p:nvPicPr>
        <p:blipFill>
          <a:blip r:embed="rId8"/>
          <a:stretch>
            <a:fillRect/>
          </a:stretch>
        </p:blipFill>
        <p:spPr>
          <a:xfrm>
            <a:off x="8700450" y="335334"/>
            <a:ext cx="1905000" cy="1968500"/>
          </a:xfrm>
          <a:prstGeom prst="rect">
            <a:avLst/>
          </a:prstGeom>
        </p:spPr>
      </p:pic>
      <p:pic>
        <p:nvPicPr>
          <p:cNvPr id="42" name="pasted-image.tiff" descr="pasted-image.tiff">
            <a:extLst>
              <a:ext uri="{FF2B5EF4-FFF2-40B4-BE49-F238E27FC236}">
                <a16:creationId xmlns:a16="http://schemas.microsoft.com/office/drawing/2014/main" id="{05A4911C-686F-E043-A998-F8FC1CFBB7A4}"/>
              </a:ext>
            </a:extLst>
          </p:cNvPr>
          <p:cNvPicPr>
            <a:picLocks noChangeAspect="1"/>
          </p:cNvPicPr>
          <p:nvPr/>
        </p:nvPicPr>
        <p:blipFill>
          <a:blip r:embed="rId9">
            <a:extLst/>
          </a:blip>
          <a:stretch>
            <a:fillRect/>
          </a:stretch>
        </p:blipFill>
        <p:spPr>
          <a:xfrm>
            <a:off x="1250640" y="2943783"/>
            <a:ext cx="2721702" cy="570417"/>
          </a:xfrm>
          <a:prstGeom prst="rect">
            <a:avLst/>
          </a:prstGeom>
          <a:ln w="12700">
            <a:miter lim="400000"/>
          </a:ln>
        </p:spPr>
      </p:pic>
      <p:pic>
        <p:nvPicPr>
          <p:cNvPr id="43" name="Screen Shot 2017-06-06 at 15.26.29.png" descr="Screen Shot 2017-06-06 at 15.26.29.png">
            <a:extLst>
              <a:ext uri="{FF2B5EF4-FFF2-40B4-BE49-F238E27FC236}">
                <a16:creationId xmlns:a16="http://schemas.microsoft.com/office/drawing/2014/main" id="{FB47A5E7-892B-CB41-A13C-D70D55A5AF59}"/>
              </a:ext>
            </a:extLst>
          </p:cNvPr>
          <p:cNvPicPr>
            <a:picLocks noChangeAspect="1"/>
          </p:cNvPicPr>
          <p:nvPr/>
        </p:nvPicPr>
        <p:blipFill>
          <a:blip r:embed="rId10">
            <a:extLst/>
          </a:blip>
          <a:stretch>
            <a:fillRect/>
          </a:stretch>
        </p:blipFill>
        <p:spPr>
          <a:xfrm>
            <a:off x="1155871" y="4475304"/>
            <a:ext cx="3674631" cy="1183356"/>
          </a:xfrm>
          <a:prstGeom prst="rect">
            <a:avLst/>
          </a:prstGeom>
          <a:ln w="12700">
            <a:miter lim="400000"/>
          </a:ln>
        </p:spPr>
      </p:pic>
    </p:spTree>
    <p:extLst>
      <p:ext uri="{BB962C8B-B14F-4D97-AF65-F5344CB8AC3E}">
        <p14:creationId xmlns:p14="http://schemas.microsoft.com/office/powerpoint/2010/main" val="2671863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15</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隐私保护下的训练过程</a:t>
            </a:r>
          </a:p>
        </p:txBody>
      </p:sp>
      <p:sp>
        <p:nvSpPr>
          <p:cNvPr id="5" name="标题 1">
            <a:extLst>
              <a:ext uri="{FF2B5EF4-FFF2-40B4-BE49-F238E27FC236}">
                <a16:creationId xmlns:a16="http://schemas.microsoft.com/office/drawing/2014/main" id="{EAEEBFBC-8428-6349-A7DB-37ABECD40F04}"/>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pic>
        <p:nvPicPr>
          <p:cNvPr id="6" name="内容占位符 8">
            <a:extLst>
              <a:ext uri="{FF2B5EF4-FFF2-40B4-BE49-F238E27FC236}">
                <a16:creationId xmlns:a16="http://schemas.microsoft.com/office/drawing/2014/main" id="{3148947A-F916-D345-BE11-CDEAFDEDE414}"/>
              </a:ext>
            </a:extLst>
          </p:cNvPr>
          <p:cNvPicPr>
            <a:picLocks noChangeAspect="1"/>
          </p:cNvPicPr>
          <p:nvPr/>
        </p:nvPicPr>
        <p:blipFill>
          <a:blip r:embed="rId2"/>
          <a:stretch>
            <a:fillRect/>
          </a:stretch>
        </p:blipFill>
        <p:spPr>
          <a:xfrm>
            <a:off x="3101130" y="1825625"/>
            <a:ext cx="5989739" cy="4351338"/>
          </a:xfrm>
          <a:prstGeom prst="rect">
            <a:avLst/>
          </a:prstGeom>
        </p:spPr>
      </p:pic>
      <p:sp>
        <p:nvSpPr>
          <p:cNvPr id="7" name="文本框 6">
            <a:extLst>
              <a:ext uri="{FF2B5EF4-FFF2-40B4-BE49-F238E27FC236}">
                <a16:creationId xmlns:a16="http://schemas.microsoft.com/office/drawing/2014/main" id="{17531726-1634-0A4B-A9A1-C4A12E707029}"/>
              </a:ext>
            </a:extLst>
          </p:cNvPr>
          <p:cNvSpPr txBox="1"/>
          <p:nvPr/>
        </p:nvSpPr>
        <p:spPr>
          <a:xfrm>
            <a:off x="1025611" y="3101546"/>
            <a:ext cx="793807" cy="369332"/>
          </a:xfrm>
          <a:prstGeom prst="rect">
            <a:avLst/>
          </a:prstGeom>
          <a:noFill/>
          <a:ln>
            <a:solidFill>
              <a:srgbClr val="FF0000"/>
            </a:solidFill>
          </a:ln>
        </p:spPr>
        <p:txBody>
          <a:bodyPr wrap="none" rtlCol="0">
            <a:spAutoFit/>
          </a:bodyPr>
          <a:lstStyle/>
          <a:p>
            <a:r>
              <a:rPr kumimoji="1" lang="en-US" altLang="zh-CN" dirty="0"/>
              <a:t>A</a:t>
            </a:r>
            <a:r>
              <a:rPr kumimoji="1" lang="zh-CN" altLang="en-US" dirty="0"/>
              <a:t>来算</a:t>
            </a:r>
          </a:p>
        </p:txBody>
      </p:sp>
      <p:cxnSp>
        <p:nvCxnSpPr>
          <p:cNvPr id="8" name="直线连接符 7">
            <a:extLst>
              <a:ext uri="{FF2B5EF4-FFF2-40B4-BE49-F238E27FC236}">
                <a16:creationId xmlns:a16="http://schemas.microsoft.com/office/drawing/2014/main" id="{E0FC8232-68F1-8944-A7D7-A8C228561C74}"/>
              </a:ext>
            </a:extLst>
          </p:cNvPr>
          <p:cNvCxnSpPr>
            <a:cxnSpLocks/>
            <a:stCxn id="7" idx="3"/>
          </p:cNvCxnSpPr>
          <p:nvPr/>
        </p:nvCxnSpPr>
        <p:spPr>
          <a:xfrm flipV="1">
            <a:off x="1819418" y="2891482"/>
            <a:ext cx="3926474" cy="3947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81CA4E00-31E2-694E-9798-F0BA6A69FCE8}"/>
              </a:ext>
            </a:extLst>
          </p:cNvPr>
          <p:cNvSpPr/>
          <p:nvPr/>
        </p:nvSpPr>
        <p:spPr>
          <a:xfrm>
            <a:off x="3101130" y="3719384"/>
            <a:ext cx="1718005" cy="444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AF05E6D6-D9E3-834B-B78D-ECCAC154B713}"/>
              </a:ext>
            </a:extLst>
          </p:cNvPr>
          <p:cNvSpPr/>
          <p:nvPr/>
        </p:nvSpPr>
        <p:spPr>
          <a:xfrm>
            <a:off x="5416857" y="3834256"/>
            <a:ext cx="658070" cy="292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连接符 10">
            <a:extLst>
              <a:ext uri="{FF2B5EF4-FFF2-40B4-BE49-F238E27FC236}">
                <a16:creationId xmlns:a16="http://schemas.microsoft.com/office/drawing/2014/main" id="{BCE70DED-7DF8-7542-8C4B-B78DC21FB9D7}"/>
              </a:ext>
            </a:extLst>
          </p:cNvPr>
          <p:cNvCxnSpPr>
            <a:cxnSpLocks/>
            <a:stCxn id="7" idx="3"/>
            <a:endCxn id="9" idx="2"/>
          </p:cNvCxnSpPr>
          <p:nvPr/>
        </p:nvCxnSpPr>
        <p:spPr>
          <a:xfrm>
            <a:off x="1819418" y="3286212"/>
            <a:ext cx="1281712" cy="6555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a:extLst>
              <a:ext uri="{FF2B5EF4-FFF2-40B4-BE49-F238E27FC236}">
                <a16:creationId xmlns:a16="http://schemas.microsoft.com/office/drawing/2014/main" id="{47D1EE03-691A-9D4A-B5E0-8DD1828C3F86}"/>
              </a:ext>
            </a:extLst>
          </p:cNvPr>
          <p:cNvCxnSpPr>
            <a:cxnSpLocks/>
            <a:stCxn id="7" idx="3"/>
          </p:cNvCxnSpPr>
          <p:nvPr/>
        </p:nvCxnSpPr>
        <p:spPr>
          <a:xfrm>
            <a:off x="1819418" y="3286212"/>
            <a:ext cx="2735649" cy="17599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47514867-42F7-344C-86EF-9FD1E82756C1}"/>
              </a:ext>
            </a:extLst>
          </p:cNvPr>
          <p:cNvCxnSpPr>
            <a:stCxn id="7" idx="3"/>
            <a:endCxn id="10" idx="1"/>
          </p:cNvCxnSpPr>
          <p:nvPr/>
        </p:nvCxnSpPr>
        <p:spPr>
          <a:xfrm>
            <a:off x="1819418" y="3286212"/>
            <a:ext cx="3693811" cy="590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E3402106-3ED8-6F4E-BD97-ADC4432DD732}"/>
              </a:ext>
            </a:extLst>
          </p:cNvPr>
          <p:cNvSpPr txBox="1"/>
          <p:nvPr/>
        </p:nvSpPr>
        <p:spPr>
          <a:xfrm>
            <a:off x="9821333" y="3101546"/>
            <a:ext cx="774571" cy="369332"/>
          </a:xfrm>
          <a:prstGeom prst="rect">
            <a:avLst/>
          </a:prstGeom>
          <a:noFill/>
        </p:spPr>
        <p:txBody>
          <a:bodyPr wrap="none" rtlCol="0">
            <a:spAutoFit/>
          </a:bodyPr>
          <a:lstStyle/>
          <a:p>
            <a:r>
              <a:rPr kumimoji="1" lang="en-US" altLang="zh-CN" dirty="0"/>
              <a:t>B</a:t>
            </a:r>
            <a:r>
              <a:rPr kumimoji="1" lang="zh-CN" altLang="en-US" dirty="0"/>
              <a:t>来算</a:t>
            </a:r>
          </a:p>
        </p:txBody>
      </p:sp>
      <p:cxnSp>
        <p:nvCxnSpPr>
          <p:cNvPr id="15" name="直线连接符 14">
            <a:extLst>
              <a:ext uri="{FF2B5EF4-FFF2-40B4-BE49-F238E27FC236}">
                <a16:creationId xmlns:a16="http://schemas.microsoft.com/office/drawing/2014/main" id="{A77CD20C-0F55-5844-A738-7165A6ABD3E5}"/>
              </a:ext>
            </a:extLst>
          </p:cNvPr>
          <p:cNvCxnSpPr>
            <a:stCxn id="14" idx="0"/>
          </p:cNvCxnSpPr>
          <p:nvPr/>
        </p:nvCxnSpPr>
        <p:spPr>
          <a:xfrm flipH="1" flipV="1">
            <a:off x="6959600" y="2891482"/>
            <a:ext cx="3249019" cy="210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B3AC77A7-85A0-A148-8993-644BC6C4A93C}"/>
              </a:ext>
            </a:extLst>
          </p:cNvPr>
          <p:cNvCxnSpPr>
            <a:cxnSpLocks/>
            <a:stCxn id="14" idx="1"/>
          </p:cNvCxnSpPr>
          <p:nvPr/>
        </p:nvCxnSpPr>
        <p:spPr>
          <a:xfrm flipH="1">
            <a:off x="5416857" y="3286212"/>
            <a:ext cx="4404476" cy="54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91652DC8-C11D-7E49-802E-835EDAF45DC0}"/>
              </a:ext>
            </a:extLst>
          </p:cNvPr>
          <p:cNvCxnSpPr/>
          <p:nvPr/>
        </p:nvCxnSpPr>
        <p:spPr>
          <a:xfrm flipH="1">
            <a:off x="8822267" y="3286212"/>
            <a:ext cx="1151466" cy="655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04025B13-7659-1241-A0BC-308386481947}"/>
              </a:ext>
            </a:extLst>
          </p:cNvPr>
          <p:cNvCxnSpPr>
            <a:stCxn id="14" idx="2"/>
          </p:cNvCxnSpPr>
          <p:nvPr/>
        </p:nvCxnSpPr>
        <p:spPr>
          <a:xfrm flipH="1">
            <a:off x="7620000" y="3470878"/>
            <a:ext cx="2588619" cy="2286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线连接符 18">
            <a:extLst>
              <a:ext uri="{FF2B5EF4-FFF2-40B4-BE49-F238E27FC236}">
                <a16:creationId xmlns:a16="http://schemas.microsoft.com/office/drawing/2014/main" id="{894E4351-CBF1-7F47-B7AF-153A87BB51AF}"/>
              </a:ext>
            </a:extLst>
          </p:cNvPr>
          <p:cNvCxnSpPr>
            <a:stCxn id="14" idx="2"/>
          </p:cNvCxnSpPr>
          <p:nvPr/>
        </p:nvCxnSpPr>
        <p:spPr>
          <a:xfrm flipH="1">
            <a:off x="7416800" y="3470878"/>
            <a:ext cx="2791819" cy="1168855"/>
          </a:xfrm>
          <a:prstGeom prst="line">
            <a:avLst/>
          </a:prstGeom>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83542D5-2F13-B245-83FF-5B9CA0EFC77C}"/>
              </a:ext>
            </a:extLst>
          </p:cNvPr>
          <p:cNvSpPr txBox="1"/>
          <p:nvPr/>
        </p:nvSpPr>
        <p:spPr>
          <a:xfrm>
            <a:off x="4973886" y="6135869"/>
            <a:ext cx="1544012" cy="369332"/>
          </a:xfrm>
          <a:prstGeom prst="rect">
            <a:avLst/>
          </a:prstGeom>
          <a:noFill/>
        </p:spPr>
        <p:txBody>
          <a:bodyPr wrap="none" rtlCol="0">
            <a:spAutoFit/>
          </a:bodyPr>
          <a:lstStyle/>
          <a:p>
            <a:r>
              <a:rPr kumimoji="1" lang="zh-CN" altLang="en-US" dirty="0">
                <a:solidFill>
                  <a:srgbClr val="7030A0"/>
                </a:solidFill>
              </a:rPr>
              <a:t>还原， </a:t>
            </a:r>
            <a:r>
              <a:rPr kumimoji="1" lang="en-US" altLang="zh-CN" dirty="0">
                <a:solidFill>
                  <a:srgbClr val="7030A0"/>
                </a:solidFill>
              </a:rPr>
              <a:t>C</a:t>
            </a:r>
            <a:r>
              <a:rPr kumimoji="1" lang="zh-CN" altLang="en-US" dirty="0">
                <a:solidFill>
                  <a:srgbClr val="7030A0"/>
                </a:solidFill>
              </a:rPr>
              <a:t>来做</a:t>
            </a:r>
          </a:p>
        </p:txBody>
      </p:sp>
    </p:spTree>
    <p:extLst>
      <p:ext uri="{BB962C8B-B14F-4D97-AF65-F5344CB8AC3E}">
        <p14:creationId xmlns:p14="http://schemas.microsoft.com/office/powerpoint/2010/main" val="844039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16</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逻辑回归与联邦学习</a:t>
            </a:r>
          </a:p>
        </p:txBody>
      </p:sp>
      <p:sp>
        <p:nvSpPr>
          <p:cNvPr id="5" name="标题 1">
            <a:extLst>
              <a:ext uri="{FF2B5EF4-FFF2-40B4-BE49-F238E27FC236}">
                <a16:creationId xmlns:a16="http://schemas.microsoft.com/office/drawing/2014/main" id="{CE72A3C8-E5B0-3146-8F7F-486242E3E2FE}"/>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3">
            <a:extLst>
              <a:ext uri="{FF2B5EF4-FFF2-40B4-BE49-F238E27FC236}">
                <a16:creationId xmlns:a16="http://schemas.microsoft.com/office/drawing/2014/main" id="{936BECAD-FADF-6447-A1D8-071377987590}"/>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多项式近似损失函数</a:t>
            </a:r>
            <a:endParaRPr kumimoji="1" lang="en-US" altLang="zh-CN"/>
          </a:p>
          <a:p>
            <a:pPr lvl="1"/>
            <a:endParaRPr kumimoji="1" lang="en-US" altLang="zh-CN"/>
          </a:p>
          <a:p>
            <a:endParaRPr kumimoji="1" lang="en-US" altLang="zh-CN"/>
          </a:p>
          <a:p>
            <a:r>
              <a:rPr kumimoji="1" lang="zh-CN" altLang="en-US"/>
              <a:t>同态加密计算</a:t>
            </a:r>
            <a:endParaRPr kumimoji="1" lang="en-US" altLang="zh-CN"/>
          </a:p>
          <a:p>
            <a:endParaRPr kumimoji="1" lang="en-US" altLang="zh-CN"/>
          </a:p>
          <a:p>
            <a:endParaRPr kumimoji="1" lang="en-US" altLang="zh-CN"/>
          </a:p>
          <a:p>
            <a:endParaRPr kumimoji="1" lang="zh-CN" altLang="en-US" dirty="0"/>
          </a:p>
        </p:txBody>
      </p:sp>
      <p:pic>
        <p:nvPicPr>
          <p:cNvPr id="7" name="内容占位符 6">
            <a:extLst>
              <a:ext uri="{FF2B5EF4-FFF2-40B4-BE49-F238E27FC236}">
                <a16:creationId xmlns:a16="http://schemas.microsoft.com/office/drawing/2014/main" id="{E474EF95-DD3A-2741-958A-6966A9483928}"/>
              </a:ext>
            </a:extLst>
          </p:cNvPr>
          <p:cNvPicPr>
            <a:picLocks noChangeAspect="1"/>
          </p:cNvPicPr>
          <p:nvPr/>
        </p:nvPicPr>
        <p:blipFill>
          <a:blip r:embed="rId2"/>
          <a:stretch>
            <a:fillRect/>
          </a:stretch>
        </p:blipFill>
        <p:spPr>
          <a:xfrm>
            <a:off x="6197734" y="1825625"/>
            <a:ext cx="5130531" cy="4351338"/>
          </a:xfrm>
          <a:prstGeom prst="rect">
            <a:avLst/>
          </a:prstGeom>
        </p:spPr>
      </p:pic>
      <p:pic>
        <p:nvPicPr>
          <p:cNvPr id="8" name="图片 7">
            <a:extLst>
              <a:ext uri="{FF2B5EF4-FFF2-40B4-BE49-F238E27FC236}">
                <a16:creationId xmlns:a16="http://schemas.microsoft.com/office/drawing/2014/main" id="{255B2AD2-C8B2-1E48-AF63-F1C3842556DD}"/>
              </a:ext>
            </a:extLst>
          </p:cNvPr>
          <p:cNvPicPr>
            <a:picLocks noChangeAspect="1"/>
          </p:cNvPicPr>
          <p:nvPr/>
        </p:nvPicPr>
        <p:blipFill>
          <a:blip r:embed="rId3"/>
          <a:stretch>
            <a:fillRect/>
          </a:stretch>
        </p:blipFill>
        <p:spPr>
          <a:xfrm>
            <a:off x="1583209" y="2255108"/>
            <a:ext cx="2476500" cy="914400"/>
          </a:xfrm>
          <a:prstGeom prst="rect">
            <a:avLst/>
          </a:prstGeom>
        </p:spPr>
      </p:pic>
      <p:pic>
        <p:nvPicPr>
          <p:cNvPr id="9" name="图片 8">
            <a:extLst>
              <a:ext uri="{FF2B5EF4-FFF2-40B4-BE49-F238E27FC236}">
                <a16:creationId xmlns:a16="http://schemas.microsoft.com/office/drawing/2014/main" id="{2DB45D04-7FE4-7740-B40C-DA90B7938BFF}"/>
              </a:ext>
            </a:extLst>
          </p:cNvPr>
          <p:cNvPicPr>
            <a:picLocks noChangeAspect="1"/>
          </p:cNvPicPr>
          <p:nvPr/>
        </p:nvPicPr>
        <p:blipFill>
          <a:blip r:embed="rId4"/>
          <a:stretch>
            <a:fillRect/>
          </a:stretch>
        </p:blipFill>
        <p:spPr>
          <a:xfrm>
            <a:off x="1583209" y="3701879"/>
            <a:ext cx="2870200" cy="838200"/>
          </a:xfrm>
          <a:prstGeom prst="rect">
            <a:avLst/>
          </a:prstGeom>
        </p:spPr>
      </p:pic>
      <p:pic>
        <p:nvPicPr>
          <p:cNvPr id="10" name="图片 9">
            <a:extLst>
              <a:ext uri="{FF2B5EF4-FFF2-40B4-BE49-F238E27FC236}">
                <a16:creationId xmlns:a16="http://schemas.microsoft.com/office/drawing/2014/main" id="{49A163EB-A246-174D-8C17-29D462740AA3}"/>
              </a:ext>
            </a:extLst>
          </p:cNvPr>
          <p:cNvPicPr>
            <a:picLocks noChangeAspect="1"/>
          </p:cNvPicPr>
          <p:nvPr/>
        </p:nvPicPr>
        <p:blipFill>
          <a:blip r:embed="rId5"/>
          <a:stretch>
            <a:fillRect/>
          </a:stretch>
        </p:blipFill>
        <p:spPr>
          <a:xfrm>
            <a:off x="1313764" y="4540079"/>
            <a:ext cx="5041900" cy="723900"/>
          </a:xfrm>
          <a:prstGeom prst="rect">
            <a:avLst/>
          </a:prstGeom>
        </p:spPr>
      </p:pic>
    </p:spTree>
    <p:extLst>
      <p:ext uri="{BB962C8B-B14F-4D97-AF65-F5344CB8AC3E}">
        <p14:creationId xmlns:p14="http://schemas.microsoft.com/office/powerpoint/2010/main" val="5079325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17</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两方方案</a:t>
            </a:r>
          </a:p>
        </p:txBody>
      </p:sp>
      <p:sp>
        <p:nvSpPr>
          <p:cNvPr id="5" name="标题 1">
            <a:extLst>
              <a:ext uri="{FF2B5EF4-FFF2-40B4-BE49-F238E27FC236}">
                <a16:creationId xmlns:a16="http://schemas.microsoft.com/office/drawing/2014/main" id="{CA4156B7-8C36-C14B-B7CE-924D5864AA6D}"/>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pic>
        <p:nvPicPr>
          <p:cNvPr id="6" name="内容占位符 8">
            <a:extLst>
              <a:ext uri="{FF2B5EF4-FFF2-40B4-BE49-F238E27FC236}">
                <a16:creationId xmlns:a16="http://schemas.microsoft.com/office/drawing/2014/main" id="{63B767E4-B96D-3A41-B306-7FF02B013918}"/>
              </a:ext>
            </a:extLst>
          </p:cNvPr>
          <p:cNvPicPr>
            <a:picLocks noChangeAspect="1"/>
          </p:cNvPicPr>
          <p:nvPr/>
        </p:nvPicPr>
        <p:blipFill>
          <a:blip r:embed="rId2"/>
          <a:stretch>
            <a:fillRect/>
          </a:stretch>
        </p:blipFill>
        <p:spPr>
          <a:xfrm>
            <a:off x="0" y="2146852"/>
            <a:ext cx="4069960" cy="2956685"/>
          </a:xfrm>
          <a:prstGeom prst="rect">
            <a:avLst/>
          </a:prstGeom>
        </p:spPr>
      </p:pic>
      <p:pic>
        <p:nvPicPr>
          <p:cNvPr id="7" name="图片 6">
            <a:extLst>
              <a:ext uri="{FF2B5EF4-FFF2-40B4-BE49-F238E27FC236}">
                <a16:creationId xmlns:a16="http://schemas.microsoft.com/office/drawing/2014/main" id="{A2C6C158-0407-D44D-9EC6-81D858A4ADFB}"/>
              </a:ext>
            </a:extLst>
          </p:cNvPr>
          <p:cNvPicPr>
            <a:picLocks noChangeAspect="1"/>
          </p:cNvPicPr>
          <p:nvPr/>
        </p:nvPicPr>
        <p:blipFill>
          <a:blip r:embed="rId3"/>
          <a:stretch>
            <a:fillRect/>
          </a:stretch>
        </p:blipFill>
        <p:spPr>
          <a:xfrm>
            <a:off x="3901385" y="2091856"/>
            <a:ext cx="4182442" cy="3011681"/>
          </a:xfrm>
          <a:prstGeom prst="rect">
            <a:avLst/>
          </a:prstGeom>
        </p:spPr>
      </p:pic>
      <p:sp>
        <p:nvSpPr>
          <p:cNvPr id="8" name="文本框 7">
            <a:extLst>
              <a:ext uri="{FF2B5EF4-FFF2-40B4-BE49-F238E27FC236}">
                <a16:creationId xmlns:a16="http://schemas.microsoft.com/office/drawing/2014/main" id="{AD1A44A4-728E-384F-819C-F2FC4022CEA3}"/>
              </a:ext>
            </a:extLst>
          </p:cNvPr>
          <p:cNvSpPr txBox="1"/>
          <p:nvPr/>
        </p:nvSpPr>
        <p:spPr>
          <a:xfrm>
            <a:off x="1258957" y="1590261"/>
            <a:ext cx="1107996" cy="369332"/>
          </a:xfrm>
          <a:prstGeom prst="rect">
            <a:avLst/>
          </a:prstGeom>
          <a:noFill/>
        </p:spPr>
        <p:txBody>
          <a:bodyPr wrap="none" rtlCol="0">
            <a:spAutoFit/>
          </a:bodyPr>
          <a:lstStyle/>
          <a:p>
            <a:r>
              <a:rPr kumimoji="1" lang="zh-CN" altLang="en-US" dirty="0"/>
              <a:t>三方方案</a:t>
            </a:r>
          </a:p>
        </p:txBody>
      </p:sp>
      <p:sp>
        <p:nvSpPr>
          <p:cNvPr id="9" name="文本框 8">
            <a:extLst>
              <a:ext uri="{FF2B5EF4-FFF2-40B4-BE49-F238E27FC236}">
                <a16:creationId xmlns:a16="http://schemas.microsoft.com/office/drawing/2014/main" id="{ACA5896D-2B90-4443-AE41-0E476AEFF0EA}"/>
              </a:ext>
            </a:extLst>
          </p:cNvPr>
          <p:cNvSpPr txBox="1"/>
          <p:nvPr/>
        </p:nvSpPr>
        <p:spPr>
          <a:xfrm>
            <a:off x="4891183" y="1451761"/>
            <a:ext cx="2409634" cy="646331"/>
          </a:xfrm>
          <a:prstGeom prst="rect">
            <a:avLst/>
          </a:prstGeom>
          <a:noFill/>
        </p:spPr>
        <p:txBody>
          <a:bodyPr wrap="none" rtlCol="0">
            <a:spAutoFit/>
          </a:bodyPr>
          <a:lstStyle/>
          <a:p>
            <a:r>
              <a:rPr kumimoji="1" lang="zh-CN" altLang="en-US" dirty="0"/>
              <a:t>把加密全改成</a:t>
            </a:r>
            <a:r>
              <a:rPr kumimoji="1" lang="en-US" altLang="zh-CN" dirty="0"/>
              <a:t>A</a:t>
            </a:r>
            <a:r>
              <a:rPr kumimoji="1" lang="zh-CN" altLang="en-US" dirty="0"/>
              <a:t>方公钥</a:t>
            </a:r>
            <a:endParaRPr kumimoji="1" lang="en-US" altLang="zh-CN" dirty="0"/>
          </a:p>
          <a:p>
            <a:r>
              <a:rPr kumimoji="1" lang="zh-CN" altLang="en-US" dirty="0"/>
              <a:t>自然就防范了</a:t>
            </a:r>
            <a:r>
              <a:rPr kumimoji="1" lang="en-US" altLang="zh-CN" dirty="0"/>
              <a:t>B</a:t>
            </a:r>
            <a:r>
              <a:rPr kumimoji="1" lang="zh-CN" altLang="en-US" dirty="0"/>
              <a:t>方</a:t>
            </a:r>
          </a:p>
        </p:txBody>
      </p:sp>
      <p:sp>
        <p:nvSpPr>
          <p:cNvPr id="10" name="椭圆 9">
            <a:extLst>
              <a:ext uri="{FF2B5EF4-FFF2-40B4-BE49-F238E27FC236}">
                <a16:creationId xmlns:a16="http://schemas.microsoft.com/office/drawing/2014/main" id="{F8937F45-13E8-CD43-99B1-16838954F34A}"/>
              </a:ext>
            </a:extLst>
          </p:cNvPr>
          <p:cNvSpPr/>
          <p:nvPr/>
        </p:nvSpPr>
        <p:spPr>
          <a:xfrm>
            <a:off x="5757333" y="4233333"/>
            <a:ext cx="491068" cy="321734"/>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a:extLst>
              <a:ext uri="{FF2B5EF4-FFF2-40B4-BE49-F238E27FC236}">
                <a16:creationId xmlns:a16="http://schemas.microsoft.com/office/drawing/2014/main" id="{EE4B49CF-C7A4-8D48-ABA0-379E46FA7BA3}"/>
              </a:ext>
            </a:extLst>
          </p:cNvPr>
          <p:cNvCxnSpPr>
            <a:cxnSpLocks/>
            <a:endCxn id="10" idx="5"/>
          </p:cNvCxnSpPr>
          <p:nvPr/>
        </p:nvCxnSpPr>
        <p:spPr>
          <a:xfrm flipH="1" flipV="1">
            <a:off x="6176486" y="4507950"/>
            <a:ext cx="2091330" cy="9967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AD113F75-94DA-9F44-906F-A8AD953FEA28}"/>
              </a:ext>
            </a:extLst>
          </p:cNvPr>
          <p:cNvSpPr txBox="1"/>
          <p:nvPr/>
        </p:nvSpPr>
        <p:spPr>
          <a:xfrm>
            <a:off x="7697434" y="5504705"/>
            <a:ext cx="1947969" cy="369332"/>
          </a:xfrm>
          <a:prstGeom prst="rect">
            <a:avLst/>
          </a:prstGeom>
          <a:noFill/>
        </p:spPr>
        <p:txBody>
          <a:bodyPr wrap="none" rtlCol="0">
            <a:spAutoFit/>
          </a:bodyPr>
          <a:lstStyle/>
          <a:p>
            <a:r>
              <a:rPr kumimoji="1" lang="zh-CN" altLang="en-US" dirty="0"/>
              <a:t>对</a:t>
            </a:r>
            <a:r>
              <a:rPr kumimoji="1" lang="en-US" altLang="zh-CN" dirty="0"/>
              <a:t>A</a:t>
            </a:r>
            <a:r>
              <a:rPr kumimoji="1" lang="zh-CN" altLang="en-US" dirty="0"/>
              <a:t>方就有泄漏了</a:t>
            </a:r>
          </a:p>
        </p:txBody>
      </p:sp>
      <p:pic>
        <p:nvPicPr>
          <p:cNvPr id="13" name="图片 12">
            <a:extLst>
              <a:ext uri="{FF2B5EF4-FFF2-40B4-BE49-F238E27FC236}">
                <a16:creationId xmlns:a16="http://schemas.microsoft.com/office/drawing/2014/main" id="{3EB9CDFE-1B2E-6043-B26B-95F71629018D}"/>
              </a:ext>
            </a:extLst>
          </p:cNvPr>
          <p:cNvPicPr>
            <a:picLocks noChangeAspect="1"/>
          </p:cNvPicPr>
          <p:nvPr/>
        </p:nvPicPr>
        <p:blipFill>
          <a:blip r:embed="rId4"/>
          <a:stretch>
            <a:fillRect/>
          </a:stretch>
        </p:blipFill>
        <p:spPr>
          <a:xfrm>
            <a:off x="7967870" y="2091855"/>
            <a:ext cx="4284897" cy="3139429"/>
          </a:xfrm>
          <a:prstGeom prst="rect">
            <a:avLst/>
          </a:prstGeom>
        </p:spPr>
      </p:pic>
      <p:sp>
        <p:nvSpPr>
          <p:cNvPr id="14" name="椭圆 13">
            <a:extLst>
              <a:ext uri="{FF2B5EF4-FFF2-40B4-BE49-F238E27FC236}">
                <a16:creationId xmlns:a16="http://schemas.microsoft.com/office/drawing/2014/main" id="{E0E11269-D4D1-9749-9020-A18BD1D1DF40}"/>
              </a:ext>
            </a:extLst>
          </p:cNvPr>
          <p:cNvSpPr/>
          <p:nvPr/>
        </p:nvSpPr>
        <p:spPr>
          <a:xfrm>
            <a:off x="9803296" y="4250267"/>
            <a:ext cx="571046" cy="304800"/>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文本框 14">
            <a:extLst>
              <a:ext uri="{FF2B5EF4-FFF2-40B4-BE49-F238E27FC236}">
                <a16:creationId xmlns:a16="http://schemas.microsoft.com/office/drawing/2014/main" id="{C12A4035-1D9D-5C40-8A00-025A69B9CB8F}"/>
              </a:ext>
            </a:extLst>
          </p:cNvPr>
          <p:cNvSpPr txBox="1"/>
          <p:nvPr/>
        </p:nvSpPr>
        <p:spPr>
          <a:xfrm>
            <a:off x="8741702" y="1367522"/>
            <a:ext cx="2999539" cy="646331"/>
          </a:xfrm>
          <a:prstGeom prst="rect">
            <a:avLst/>
          </a:prstGeom>
          <a:noFill/>
        </p:spPr>
        <p:txBody>
          <a:bodyPr wrap="none" rtlCol="0">
            <a:spAutoFit/>
          </a:bodyPr>
          <a:lstStyle/>
          <a:p>
            <a:r>
              <a:rPr kumimoji="1" lang="zh-CN" altLang="en-US" dirty="0"/>
              <a:t>没防住</a:t>
            </a:r>
            <a:r>
              <a:rPr kumimoji="1" lang="en-US" altLang="zh-CN" dirty="0"/>
              <a:t>A</a:t>
            </a:r>
            <a:r>
              <a:rPr kumimoji="1" lang="zh-CN" altLang="en-US" dirty="0"/>
              <a:t>的地方，用</a:t>
            </a:r>
            <a:r>
              <a:rPr kumimoji="1" lang="en-US" altLang="zh-CN" dirty="0"/>
              <a:t>B</a:t>
            </a:r>
            <a:r>
              <a:rPr kumimoji="1" lang="zh-CN" altLang="en-US" dirty="0"/>
              <a:t>方公钥</a:t>
            </a:r>
            <a:endParaRPr kumimoji="1" lang="en-US" altLang="zh-CN" dirty="0"/>
          </a:p>
          <a:p>
            <a:r>
              <a:rPr kumimoji="1" lang="zh-CN" altLang="en-US" dirty="0"/>
              <a:t>再加把锁</a:t>
            </a:r>
          </a:p>
        </p:txBody>
      </p:sp>
      <p:sp>
        <p:nvSpPr>
          <p:cNvPr id="16" name="右箭头 15">
            <a:extLst>
              <a:ext uri="{FF2B5EF4-FFF2-40B4-BE49-F238E27FC236}">
                <a16:creationId xmlns:a16="http://schemas.microsoft.com/office/drawing/2014/main" id="{0FEBCB07-809E-8C46-B023-249380FFDFD6}"/>
              </a:ext>
            </a:extLst>
          </p:cNvPr>
          <p:cNvSpPr/>
          <p:nvPr/>
        </p:nvSpPr>
        <p:spPr>
          <a:xfrm>
            <a:off x="7222151" y="4402667"/>
            <a:ext cx="1449267"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97182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B33FF33-3066-0247-9F87-82E255661F63}"/>
              </a:ext>
            </a:extLst>
          </p:cNvPr>
          <p:cNvSpPr>
            <a:spLocks noGrp="1"/>
          </p:cNvSpPr>
          <p:nvPr>
            <p:ph type="title"/>
          </p:nvPr>
        </p:nvSpPr>
        <p:spPr/>
        <p:txBody>
          <a:bodyPr/>
          <a:lstStyle/>
          <a:p>
            <a:r>
              <a:rPr kumimoji="1" lang="zh-CN" altLang="en-US" dirty="0"/>
              <a:t>多方安全计算（</a:t>
            </a:r>
            <a:r>
              <a:rPr kumimoji="1" lang="en-US" altLang="zh-CN" dirty="0"/>
              <a:t>MPC)</a:t>
            </a:r>
            <a:endParaRPr kumimoji="1" lang="zh-CN" altLang="en-US" dirty="0"/>
          </a:p>
        </p:txBody>
      </p:sp>
      <p:sp>
        <p:nvSpPr>
          <p:cNvPr id="6" name="文本占位符 5">
            <a:extLst>
              <a:ext uri="{FF2B5EF4-FFF2-40B4-BE49-F238E27FC236}">
                <a16:creationId xmlns:a16="http://schemas.microsoft.com/office/drawing/2014/main" id="{C18DF852-8C4D-B74B-8185-5EF8EF4FB85A}"/>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40180318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1</a:t>
            </a:fld>
            <a:endParaRPr kumimoji="1" lang="zh-CN" altLang="en-US" dirty="0"/>
          </a:p>
        </p:txBody>
      </p:sp>
      <p:sp>
        <p:nvSpPr>
          <p:cNvPr id="3" name="幻灯片编号占位符 3"/>
          <p:cNvSpPr>
            <a:spLocks noGrp="1"/>
          </p:cNvSpPr>
          <p:nvPr/>
        </p:nvSpPr>
        <p:spPr>
          <a:xfrm>
            <a:off x="8737600" y="6483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7033011-E018-0540-AE33-81D6F945271F}" type="slidenum">
              <a:rPr kumimoji="1" lang="zh-CN" altLang="en-US" smtClean="0"/>
              <a:t>1</a:t>
            </a:fld>
            <a:endParaRPr kumimoji="1" lang="zh-CN" altLang="en-US" dirty="0"/>
          </a:p>
        </p:txBody>
      </p:sp>
      <p:sp>
        <p:nvSpPr>
          <p:cNvPr id="15" name="文本占位符 14"/>
          <p:cNvSpPr>
            <a:spLocks noGrp="1"/>
          </p:cNvSpPr>
          <p:nvPr>
            <p:ph type="body" sz="quarter" idx="10"/>
          </p:nvPr>
        </p:nvSpPr>
        <p:spPr>
          <a:xfrm>
            <a:off x="4725607" y="1182157"/>
            <a:ext cx="4543464" cy="398614"/>
          </a:xfrm>
        </p:spPr>
        <p:txBody>
          <a:bodyPr>
            <a:normAutofit fontScale="87500" lnSpcReduction="10000"/>
          </a:bodyPr>
          <a:lstStyle/>
          <a:p>
            <a:r>
              <a:rPr kumimoji="1" lang="zh-CN" altLang="en-US" dirty="0"/>
              <a:t>数据隐私与人工智能</a:t>
            </a:r>
          </a:p>
        </p:txBody>
      </p:sp>
      <p:sp>
        <p:nvSpPr>
          <p:cNvPr id="20" name="矩形 19"/>
          <p:cNvSpPr/>
          <p:nvPr/>
        </p:nvSpPr>
        <p:spPr>
          <a:xfrm>
            <a:off x="4438650" y="1184910"/>
            <a:ext cx="36000" cy="396000"/>
          </a:xfrm>
          <a:prstGeom prst="rect">
            <a:avLst/>
          </a:prstGeom>
          <a:gradFill>
            <a:gsLst>
              <a:gs pos="48000">
                <a:srgbClr val="00B0F0"/>
              </a:gs>
              <a:gs pos="0">
                <a:schemeClr val="accent1">
                  <a:lumMod val="50000"/>
                </a:schemeClr>
              </a:gs>
              <a:gs pos="100000">
                <a:schemeClr val="accent1">
                  <a:lumMod val="50000"/>
                </a:schemeClr>
              </a:gs>
            </a:gsLst>
            <a:lin ang="5400000" scaled="0"/>
          </a:gradFill>
          <a:ln w="3175" cap="rnd"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438650" y="2122170"/>
            <a:ext cx="36000" cy="396000"/>
          </a:xfrm>
          <a:prstGeom prst="rect">
            <a:avLst/>
          </a:prstGeom>
          <a:gradFill>
            <a:gsLst>
              <a:gs pos="48000">
                <a:srgbClr val="00B0F0"/>
              </a:gs>
              <a:gs pos="0">
                <a:srgbClr val="002060"/>
              </a:gs>
              <a:gs pos="100000">
                <a:schemeClr val="accent1">
                  <a:lumMod val="50000"/>
                </a:schemeClr>
              </a:gs>
            </a:gsLst>
            <a:lin ang="5400000" scaled="0"/>
          </a:gradFill>
          <a:ln w="3175" cap="rnd"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438650" y="3063875"/>
            <a:ext cx="36000" cy="396000"/>
          </a:xfrm>
          <a:prstGeom prst="rect">
            <a:avLst/>
          </a:prstGeom>
          <a:gradFill>
            <a:gsLst>
              <a:gs pos="48000">
                <a:srgbClr val="00B0F0"/>
              </a:gs>
              <a:gs pos="0">
                <a:srgbClr val="002060"/>
              </a:gs>
              <a:gs pos="100000">
                <a:srgbClr val="002060"/>
              </a:gs>
            </a:gsLst>
            <a:lin ang="5400000" scaled="0"/>
          </a:gradFill>
          <a:ln w="3175" cap="rnd"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438650" y="4008120"/>
            <a:ext cx="36000" cy="396000"/>
          </a:xfrm>
          <a:prstGeom prst="rect">
            <a:avLst/>
          </a:prstGeom>
          <a:gradFill>
            <a:gsLst>
              <a:gs pos="48000">
                <a:srgbClr val="00B0F0"/>
              </a:gs>
              <a:gs pos="0">
                <a:srgbClr val="002060"/>
              </a:gs>
              <a:gs pos="100000">
                <a:srgbClr val="002060"/>
              </a:gs>
            </a:gsLst>
            <a:lin ang="5400000" scaled="0"/>
          </a:gradFill>
          <a:ln w="3175" cap="rnd"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4438650" y="4912995"/>
            <a:ext cx="36000" cy="396000"/>
          </a:xfrm>
          <a:prstGeom prst="rect">
            <a:avLst/>
          </a:prstGeom>
          <a:gradFill>
            <a:gsLst>
              <a:gs pos="48000">
                <a:srgbClr val="00B0F0"/>
              </a:gs>
              <a:gs pos="0">
                <a:srgbClr val="002060"/>
              </a:gs>
              <a:gs pos="100000">
                <a:srgbClr val="002060"/>
              </a:gs>
            </a:gsLst>
            <a:lin ang="5400000" scaled="0"/>
          </a:gradFill>
          <a:ln w="3175" cap="rnd"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userDrawn="1"/>
        </p:nvSpPr>
        <p:spPr>
          <a:xfrm>
            <a:off x="1757227" y="2863532"/>
            <a:ext cx="1723549" cy="1015663"/>
          </a:xfrm>
          <a:prstGeom prst="rect">
            <a:avLst/>
          </a:prstGeom>
          <a:noFill/>
        </p:spPr>
        <p:txBody>
          <a:bodyPr wrap="none" rtlCol="0">
            <a:spAutoFit/>
          </a:bodyPr>
          <a:lstStyle/>
          <a:p>
            <a:r>
              <a:rPr kumimoji="1" lang="zh-CN" altLang="en-US" sz="6000" b="0" dirty="0">
                <a:gradFill>
                  <a:gsLst>
                    <a:gs pos="55000">
                      <a:srgbClr val="00B0F0"/>
                    </a:gs>
                    <a:gs pos="0">
                      <a:srgbClr val="002060"/>
                    </a:gs>
                    <a:gs pos="100000">
                      <a:srgbClr val="002060"/>
                    </a:gs>
                  </a:gsLst>
                  <a:lin ang="5400000" scaled="1"/>
                </a:gradFill>
                <a:latin typeface="+mj-ea"/>
                <a:ea typeface="+mj-ea"/>
              </a:rPr>
              <a:t>目录</a:t>
            </a:r>
          </a:p>
        </p:txBody>
      </p:sp>
      <p:sp>
        <p:nvSpPr>
          <p:cNvPr id="29" name="文本占位符 14"/>
          <p:cNvSpPr>
            <a:spLocks noGrp="1"/>
          </p:cNvSpPr>
          <p:nvPr/>
        </p:nvSpPr>
        <p:spPr>
          <a:xfrm>
            <a:off x="4725607" y="2922057"/>
            <a:ext cx="4543464" cy="39861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endParaRPr kumimoji="1" lang="zh-CN" altLang="en-US"/>
          </a:p>
        </p:txBody>
      </p:sp>
      <p:sp>
        <p:nvSpPr>
          <p:cNvPr id="30" name="文本占位符 14"/>
          <p:cNvSpPr>
            <a:spLocks noGrp="1"/>
          </p:cNvSpPr>
          <p:nvPr/>
        </p:nvSpPr>
        <p:spPr>
          <a:xfrm>
            <a:off x="4725607" y="2096557"/>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联邦学习</a:t>
            </a:r>
          </a:p>
        </p:txBody>
      </p:sp>
      <p:sp>
        <p:nvSpPr>
          <p:cNvPr id="31" name="文本占位符 14"/>
          <p:cNvSpPr>
            <a:spLocks noGrp="1"/>
          </p:cNvSpPr>
          <p:nvPr/>
        </p:nvSpPr>
        <p:spPr>
          <a:xfrm>
            <a:off x="4725607" y="3061757"/>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多方安全计算</a:t>
            </a:r>
          </a:p>
        </p:txBody>
      </p:sp>
      <p:sp>
        <p:nvSpPr>
          <p:cNvPr id="32" name="文本占位符 14"/>
          <p:cNvSpPr>
            <a:spLocks noGrp="1"/>
          </p:cNvSpPr>
          <p:nvPr/>
        </p:nvSpPr>
        <p:spPr>
          <a:xfrm>
            <a:off x="4725607" y="3938057"/>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总结与展望</a:t>
            </a:r>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隐私保护下的机器学习实践</a:t>
            </a:r>
            <a:endParaRPr kumimoji="1" lang="zh-CN" altLang="en-US" dirty="0">
              <a:gradFill>
                <a:gsLst>
                  <a:gs pos="0">
                    <a:srgbClr val="012D86"/>
                  </a:gs>
                  <a:gs pos="100000">
                    <a:srgbClr val="0E2557"/>
                  </a:gs>
                </a:gsLst>
                <a:lin ang="5400000" scaled="0"/>
              </a:gra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237080"/>
            <a:ext cx="2743200" cy="365125"/>
          </a:xfrm>
        </p:spPr>
        <p:txBody>
          <a:bodyPr/>
          <a:lstStyle/>
          <a:p>
            <a:fld id="{97033011-E018-0540-AE33-81D6F945271F}" type="slidenum">
              <a:rPr kumimoji="1" lang="zh-CN" altLang="en-US" smtClean="0"/>
              <a:t>19</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多方安全计算（</a:t>
            </a:r>
            <a:r>
              <a:rPr kumimoji="1" lang="en-US" altLang="zh-CN" dirty="0"/>
              <a:t>MPC</a:t>
            </a:r>
            <a:r>
              <a:rPr kumimoji="1" lang="zh-CN" altLang="en-US" dirty="0"/>
              <a:t>）</a:t>
            </a:r>
          </a:p>
        </p:txBody>
      </p:sp>
      <p:sp>
        <p:nvSpPr>
          <p:cNvPr id="5" name="标题 1">
            <a:extLst>
              <a:ext uri="{FF2B5EF4-FFF2-40B4-BE49-F238E27FC236}">
                <a16:creationId xmlns:a16="http://schemas.microsoft.com/office/drawing/2014/main" id="{B528A48B-0D01-0C49-9709-73A733AECE34}"/>
              </a:ext>
            </a:extLst>
          </p:cNvPr>
          <p:cNvSpPr txBox="1">
            <a:spLocks/>
          </p:cNvSpPr>
          <p:nvPr/>
        </p:nvSpPr>
        <p:spPr>
          <a:xfrm>
            <a:off x="838200" y="365125"/>
            <a:ext cx="10515600" cy="298403"/>
          </a:xfrm>
          <a:prstGeom prst="rect">
            <a:avLst/>
          </a:prstGeom>
        </p:spPr>
        <p:txBody>
          <a:bodyP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10">
            <a:extLst>
              <a:ext uri="{FF2B5EF4-FFF2-40B4-BE49-F238E27FC236}">
                <a16:creationId xmlns:a16="http://schemas.microsoft.com/office/drawing/2014/main" id="{8F1CE835-8CF3-D541-858E-6639032B91D6}"/>
              </a:ext>
            </a:extLst>
          </p:cNvPr>
          <p:cNvSpPr txBox="1">
            <a:spLocks/>
          </p:cNvSpPr>
          <p:nvPr/>
        </p:nvSpPr>
        <p:spPr>
          <a:xfrm>
            <a:off x="796476" y="947624"/>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不以参与方之间的信任为前提</a:t>
            </a:r>
            <a:endParaRPr kumimoji="1" lang="en-US" altLang="zh-CN"/>
          </a:p>
          <a:p>
            <a:r>
              <a:rPr kumimoji="1" lang="zh-CN" altLang="en-US"/>
              <a:t>实现数据的可用而不可见</a:t>
            </a:r>
            <a:endParaRPr kumimoji="1" lang="en-US" altLang="zh-CN" dirty="0"/>
          </a:p>
        </p:txBody>
      </p:sp>
      <p:sp>
        <p:nvSpPr>
          <p:cNvPr id="7" name="内容占位符 39">
            <a:extLst>
              <a:ext uri="{FF2B5EF4-FFF2-40B4-BE49-F238E27FC236}">
                <a16:creationId xmlns:a16="http://schemas.microsoft.com/office/drawing/2014/main" id="{C4CEC70A-DF47-E84D-AFCE-D6A8811F6B7D}"/>
              </a:ext>
            </a:extLst>
          </p:cNvPr>
          <p:cNvSpPr txBox="1">
            <a:spLocks/>
          </p:cNvSpPr>
          <p:nvPr/>
        </p:nvSpPr>
        <p:spPr>
          <a:xfrm>
            <a:off x="6172200" y="925503"/>
            <a:ext cx="5060092" cy="19209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缺点</a:t>
            </a:r>
            <a:endParaRPr kumimoji="1" lang="en-US" altLang="zh-CN"/>
          </a:p>
          <a:p>
            <a:pPr lvl="1"/>
            <a:r>
              <a:rPr kumimoji="1" lang="zh-CN" altLang="en-US"/>
              <a:t>大量信息传输</a:t>
            </a:r>
            <a:endParaRPr kumimoji="1" lang="en-US" altLang="zh-CN" dirty="0"/>
          </a:p>
        </p:txBody>
      </p:sp>
      <p:grpSp>
        <p:nvGrpSpPr>
          <p:cNvPr id="8" name="组合 7">
            <a:extLst>
              <a:ext uri="{FF2B5EF4-FFF2-40B4-BE49-F238E27FC236}">
                <a16:creationId xmlns:a16="http://schemas.microsoft.com/office/drawing/2014/main" id="{2CC80752-2C3E-9844-85DE-3CD304370A69}"/>
              </a:ext>
            </a:extLst>
          </p:cNvPr>
          <p:cNvGrpSpPr/>
          <p:nvPr/>
        </p:nvGrpSpPr>
        <p:grpSpPr>
          <a:xfrm>
            <a:off x="1744133" y="2753962"/>
            <a:ext cx="3177059" cy="1336820"/>
            <a:chOff x="1828800" y="2100647"/>
            <a:chExt cx="3177059" cy="1336820"/>
          </a:xfrm>
        </p:grpSpPr>
        <p:sp>
          <p:nvSpPr>
            <p:cNvPr id="9" name="圆角矩形 8">
              <a:extLst>
                <a:ext uri="{FF2B5EF4-FFF2-40B4-BE49-F238E27FC236}">
                  <a16:creationId xmlns:a16="http://schemas.microsoft.com/office/drawing/2014/main" id="{4EC33C50-D528-6A4A-B376-64F88569A015}"/>
                </a:ext>
              </a:extLst>
            </p:cNvPr>
            <p:cNvSpPr/>
            <p:nvPr/>
          </p:nvSpPr>
          <p:spPr>
            <a:xfrm>
              <a:off x="1828800" y="2100647"/>
              <a:ext cx="2434281" cy="133682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文本框 9">
              <a:extLst>
                <a:ext uri="{FF2B5EF4-FFF2-40B4-BE49-F238E27FC236}">
                  <a16:creationId xmlns:a16="http://schemas.microsoft.com/office/drawing/2014/main" id="{22B77375-B577-3648-AA04-C638B0477E97}"/>
                </a:ext>
              </a:extLst>
            </p:cNvPr>
            <p:cNvSpPr txBox="1"/>
            <p:nvPr/>
          </p:nvSpPr>
          <p:spPr>
            <a:xfrm>
              <a:off x="2607358" y="2100647"/>
              <a:ext cx="877163" cy="369332"/>
            </a:xfrm>
            <a:prstGeom prst="rect">
              <a:avLst/>
            </a:prstGeom>
            <a:noFill/>
          </p:spPr>
          <p:txBody>
            <a:bodyPr wrap="none" rtlCol="0">
              <a:spAutoFit/>
            </a:bodyPr>
            <a:lstStyle/>
            <a:p>
              <a:r>
                <a:rPr kumimoji="1" lang="zh-CN" altLang="en-US" dirty="0"/>
                <a:t>数据方</a:t>
              </a:r>
            </a:p>
          </p:txBody>
        </p:sp>
        <p:sp>
          <p:nvSpPr>
            <p:cNvPr id="11" name="罐形 10">
              <a:extLst>
                <a:ext uri="{FF2B5EF4-FFF2-40B4-BE49-F238E27FC236}">
                  <a16:creationId xmlns:a16="http://schemas.microsoft.com/office/drawing/2014/main" id="{79189DE4-FBA5-A34D-AD1E-F6B86C3464CF}"/>
                </a:ext>
              </a:extLst>
            </p:cNvPr>
            <p:cNvSpPr/>
            <p:nvPr/>
          </p:nvSpPr>
          <p:spPr>
            <a:xfrm>
              <a:off x="2032000" y="2675467"/>
              <a:ext cx="651561" cy="592666"/>
            </a:xfrm>
            <a:prstGeom prst="can">
              <a:avLst>
                <a:gd name="adj" fmla="val 212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C2737FF4-8CD1-9844-929A-C041E02679BD}"/>
                </a:ext>
              </a:extLst>
            </p:cNvPr>
            <p:cNvSpPr/>
            <p:nvPr/>
          </p:nvSpPr>
          <p:spPr>
            <a:xfrm>
              <a:off x="3426339" y="2469978"/>
              <a:ext cx="647812" cy="9244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a:t>
              </a:r>
              <a:endParaRPr kumimoji="1" lang="en-US" altLang="zh-CN" dirty="0"/>
            </a:p>
            <a:p>
              <a:pPr algn="ctr"/>
              <a:r>
                <a:rPr kumimoji="1" lang="zh-CN" altLang="en-US" dirty="0"/>
                <a:t>接入</a:t>
              </a:r>
            </a:p>
          </p:txBody>
        </p:sp>
        <p:cxnSp>
          <p:nvCxnSpPr>
            <p:cNvPr id="13" name="直线箭头连接符 12">
              <a:extLst>
                <a:ext uri="{FF2B5EF4-FFF2-40B4-BE49-F238E27FC236}">
                  <a16:creationId xmlns:a16="http://schemas.microsoft.com/office/drawing/2014/main" id="{087179C6-AD69-7849-916A-36EC2F9E8303}"/>
                </a:ext>
              </a:extLst>
            </p:cNvPr>
            <p:cNvCxnSpPr/>
            <p:nvPr/>
          </p:nvCxnSpPr>
          <p:spPr>
            <a:xfrm>
              <a:off x="2683561" y="2932211"/>
              <a:ext cx="800960"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917BD413-675F-544B-A619-0390C8A6C0AE}"/>
                </a:ext>
              </a:extLst>
            </p:cNvPr>
            <p:cNvCxnSpPr>
              <a:cxnSpLocks/>
            </p:cNvCxnSpPr>
            <p:nvPr/>
          </p:nvCxnSpPr>
          <p:spPr>
            <a:xfrm>
              <a:off x="4263081" y="2924199"/>
              <a:ext cx="742778"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组合 14">
            <a:extLst>
              <a:ext uri="{FF2B5EF4-FFF2-40B4-BE49-F238E27FC236}">
                <a16:creationId xmlns:a16="http://schemas.microsoft.com/office/drawing/2014/main" id="{8F54583C-9E3A-304D-ABF0-C3CB2FA6929A}"/>
              </a:ext>
            </a:extLst>
          </p:cNvPr>
          <p:cNvGrpSpPr/>
          <p:nvPr/>
        </p:nvGrpSpPr>
        <p:grpSpPr>
          <a:xfrm>
            <a:off x="1744133" y="4245924"/>
            <a:ext cx="3177059" cy="1336820"/>
            <a:chOff x="1828800" y="2100647"/>
            <a:chExt cx="3177059" cy="1336820"/>
          </a:xfrm>
        </p:grpSpPr>
        <p:sp>
          <p:nvSpPr>
            <p:cNvPr id="16" name="圆角矩形 15">
              <a:extLst>
                <a:ext uri="{FF2B5EF4-FFF2-40B4-BE49-F238E27FC236}">
                  <a16:creationId xmlns:a16="http://schemas.microsoft.com/office/drawing/2014/main" id="{76F7A4CD-1E17-D14B-A01B-7FA520D7B025}"/>
                </a:ext>
              </a:extLst>
            </p:cNvPr>
            <p:cNvSpPr/>
            <p:nvPr/>
          </p:nvSpPr>
          <p:spPr>
            <a:xfrm>
              <a:off x="1828800" y="2100647"/>
              <a:ext cx="2434281" cy="133682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16">
              <a:extLst>
                <a:ext uri="{FF2B5EF4-FFF2-40B4-BE49-F238E27FC236}">
                  <a16:creationId xmlns:a16="http://schemas.microsoft.com/office/drawing/2014/main" id="{3B9AEF3C-710B-444A-A2D6-E5F843A74000}"/>
                </a:ext>
              </a:extLst>
            </p:cNvPr>
            <p:cNvSpPr txBox="1"/>
            <p:nvPr/>
          </p:nvSpPr>
          <p:spPr>
            <a:xfrm>
              <a:off x="2607358" y="2100647"/>
              <a:ext cx="877163" cy="369332"/>
            </a:xfrm>
            <a:prstGeom prst="rect">
              <a:avLst/>
            </a:prstGeom>
            <a:noFill/>
          </p:spPr>
          <p:txBody>
            <a:bodyPr wrap="none" rtlCol="0">
              <a:spAutoFit/>
            </a:bodyPr>
            <a:lstStyle/>
            <a:p>
              <a:r>
                <a:rPr kumimoji="1" lang="zh-CN" altLang="en-US" dirty="0"/>
                <a:t>数据方</a:t>
              </a:r>
            </a:p>
          </p:txBody>
        </p:sp>
        <p:sp>
          <p:nvSpPr>
            <p:cNvPr id="18" name="罐形 17">
              <a:extLst>
                <a:ext uri="{FF2B5EF4-FFF2-40B4-BE49-F238E27FC236}">
                  <a16:creationId xmlns:a16="http://schemas.microsoft.com/office/drawing/2014/main" id="{48BEBBA6-82A5-C54C-86DC-32BE8104B019}"/>
                </a:ext>
              </a:extLst>
            </p:cNvPr>
            <p:cNvSpPr/>
            <p:nvPr/>
          </p:nvSpPr>
          <p:spPr>
            <a:xfrm>
              <a:off x="2032000" y="2675467"/>
              <a:ext cx="651561" cy="592666"/>
            </a:xfrm>
            <a:prstGeom prst="can">
              <a:avLst>
                <a:gd name="adj" fmla="val 212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矩形 18">
              <a:extLst>
                <a:ext uri="{FF2B5EF4-FFF2-40B4-BE49-F238E27FC236}">
                  <a16:creationId xmlns:a16="http://schemas.microsoft.com/office/drawing/2014/main" id="{C29A1051-EE92-7349-AEE8-C5D2742399CA}"/>
                </a:ext>
              </a:extLst>
            </p:cNvPr>
            <p:cNvSpPr/>
            <p:nvPr/>
          </p:nvSpPr>
          <p:spPr>
            <a:xfrm>
              <a:off x="3426339" y="2469978"/>
              <a:ext cx="647812" cy="9244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a:t>
              </a:r>
              <a:endParaRPr kumimoji="1" lang="en-US" altLang="zh-CN" dirty="0"/>
            </a:p>
            <a:p>
              <a:pPr algn="ctr"/>
              <a:r>
                <a:rPr kumimoji="1" lang="zh-CN" altLang="en-US" dirty="0"/>
                <a:t>接入</a:t>
              </a:r>
            </a:p>
          </p:txBody>
        </p:sp>
        <p:cxnSp>
          <p:nvCxnSpPr>
            <p:cNvPr id="20" name="直线箭头连接符 19">
              <a:extLst>
                <a:ext uri="{FF2B5EF4-FFF2-40B4-BE49-F238E27FC236}">
                  <a16:creationId xmlns:a16="http://schemas.microsoft.com/office/drawing/2014/main" id="{948A1245-BD7A-1D45-AA7B-81C1437A746B}"/>
                </a:ext>
              </a:extLst>
            </p:cNvPr>
            <p:cNvCxnSpPr/>
            <p:nvPr/>
          </p:nvCxnSpPr>
          <p:spPr>
            <a:xfrm>
              <a:off x="2683561" y="2932211"/>
              <a:ext cx="800960"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a:extLst>
                <a:ext uri="{FF2B5EF4-FFF2-40B4-BE49-F238E27FC236}">
                  <a16:creationId xmlns:a16="http://schemas.microsoft.com/office/drawing/2014/main" id="{149DA396-2D42-1447-A377-1101AF4F9CE5}"/>
                </a:ext>
              </a:extLst>
            </p:cNvPr>
            <p:cNvCxnSpPr>
              <a:cxnSpLocks/>
            </p:cNvCxnSpPr>
            <p:nvPr/>
          </p:nvCxnSpPr>
          <p:spPr>
            <a:xfrm>
              <a:off x="4263081" y="2924199"/>
              <a:ext cx="742778"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文本框 21">
            <a:extLst>
              <a:ext uri="{FF2B5EF4-FFF2-40B4-BE49-F238E27FC236}">
                <a16:creationId xmlns:a16="http://schemas.microsoft.com/office/drawing/2014/main" id="{8F63D8C9-7FF8-9049-828C-F77A3865C40E}"/>
              </a:ext>
            </a:extLst>
          </p:cNvPr>
          <p:cNvSpPr txBox="1"/>
          <p:nvPr/>
        </p:nvSpPr>
        <p:spPr>
          <a:xfrm>
            <a:off x="5775953" y="2938627"/>
            <a:ext cx="1577676" cy="369332"/>
          </a:xfrm>
          <a:prstGeom prst="rect">
            <a:avLst/>
          </a:prstGeom>
          <a:noFill/>
        </p:spPr>
        <p:txBody>
          <a:bodyPr wrap="none" rtlCol="0">
            <a:spAutoFit/>
          </a:bodyPr>
          <a:lstStyle/>
          <a:p>
            <a:r>
              <a:rPr kumimoji="1" lang="en-US" altLang="zh-CN" dirty="0">
                <a:solidFill>
                  <a:schemeClr val="bg1"/>
                </a:solidFill>
              </a:rPr>
              <a:t>MPC</a:t>
            </a:r>
            <a:r>
              <a:rPr kumimoji="1" lang="zh-CN" altLang="en-US" dirty="0">
                <a:solidFill>
                  <a:schemeClr val="bg1"/>
                </a:solidFill>
              </a:rPr>
              <a:t>计算集群</a:t>
            </a:r>
          </a:p>
        </p:txBody>
      </p:sp>
      <p:pic>
        <p:nvPicPr>
          <p:cNvPr id="23" name="图片 22">
            <a:extLst>
              <a:ext uri="{FF2B5EF4-FFF2-40B4-BE49-F238E27FC236}">
                <a16:creationId xmlns:a16="http://schemas.microsoft.com/office/drawing/2014/main" id="{74B0CECA-5FF5-8B44-99EF-01AC548FAD15}"/>
              </a:ext>
            </a:extLst>
          </p:cNvPr>
          <p:cNvPicPr>
            <a:picLocks noChangeAspect="1"/>
          </p:cNvPicPr>
          <p:nvPr/>
        </p:nvPicPr>
        <p:blipFill>
          <a:blip r:embed="rId2"/>
          <a:stretch>
            <a:fillRect/>
          </a:stretch>
        </p:blipFill>
        <p:spPr>
          <a:xfrm>
            <a:off x="4921192" y="2834060"/>
            <a:ext cx="3308408" cy="2705662"/>
          </a:xfrm>
          <a:prstGeom prst="rect">
            <a:avLst/>
          </a:prstGeom>
        </p:spPr>
      </p:pic>
      <p:sp>
        <p:nvSpPr>
          <p:cNvPr id="24" name="圆角矩形 23">
            <a:extLst>
              <a:ext uri="{FF2B5EF4-FFF2-40B4-BE49-F238E27FC236}">
                <a16:creationId xmlns:a16="http://schemas.microsoft.com/office/drawing/2014/main" id="{A44CF70C-59B9-EE46-AA01-D1FF8DB2E37D}"/>
              </a:ext>
            </a:extLst>
          </p:cNvPr>
          <p:cNvSpPr/>
          <p:nvPr/>
        </p:nvSpPr>
        <p:spPr>
          <a:xfrm>
            <a:off x="5229196" y="5914888"/>
            <a:ext cx="2692400" cy="558799"/>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算法方</a:t>
            </a:r>
          </a:p>
        </p:txBody>
      </p:sp>
      <p:cxnSp>
        <p:nvCxnSpPr>
          <p:cNvPr id="25" name="直线箭头连接符 24">
            <a:extLst>
              <a:ext uri="{FF2B5EF4-FFF2-40B4-BE49-F238E27FC236}">
                <a16:creationId xmlns:a16="http://schemas.microsoft.com/office/drawing/2014/main" id="{0FE0CC47-E747-8F48-BB7F-E7841F45A921}"/>
              </a:ext>
            </a:extLst>
          </p:cNvPr>
          <p:cNvCxnSpPr>
            <a:cxnSpLocks/>
            <a:stCxn id="24" idx="0"/>
            <a:endCxn id="23" idx="2"/>
          </p:cNvCxnSpPr>
          <p:nvPr/>
        </p:nvCxnSpPr>
        <p:spPr>
          <a:xfrm flipV="1">
            <a:off x="6575396" y="5539722"/>
            <a:ext cx="0" cy="375166"/>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BDC9071C-469F-DD46-9F70-92EF5407A203}"/>
              </a:ext>
            </a:extLst>
          </p:cNvPr>
          <p:cNvSpPr txBox="1"/>
          <p:nvPr/>
        </p:nvSpPr>
        <p:spPr>
          <a:xfrm>
            <a:off x="6642497" y="5453223"/>
            <a:ext cx="540533" cy="461665"/>
          </a:xfrm>
          <a:prstGeom prst="rect">
            <a:avLst/>
          </a:prstGeom>
          <a:noFill/>
        </p:spPr>
        <p:txBody>
          <a:bodyPr wrap="none" rtlCol="0">
            <a:spAutoFit/>
          </a:bodyPr>
          <a:lstStyle/>
          <a:p>
            <a:r>
              <a:rPr kumimoji="1" lang="en-US" altLang="zh-CN" sz="2400" dirty="0"/>
              <a:t>f( )</a:t>
            </a:r>
            <a:endParaRPr kumimoji="1" lang="zh-CN" altLang="en-US" sz="2400" dirty="0"/>
          </a:p>
        </p:txBody>
      </p:sp>
      <p:sp>
        <p:nvSpPr>
          <p:cNvPr id="27" name="圆角矩形 26">
            <a:extLst>
              <a:ext uri="{FF2B5EF4-FFF2-40B4-BE49-F238E27FC236}">
                <a16:creationId xmlns:a16="http://schemas.microsoft.com/office/drawing/2014/main" id="{BFBC5C58-48DE-E844-8BE4-E2167DE77D06}"/>
              </a:ext>
            </a:extLst>
          </p:cNvPr>
          <p:cNvSpPr/>
          <p:nvPr/>
        </p:nvSpPr>
        <p:spPr>
          <a:xfrm>
            <a:off x="8972378" y="3207500"/>
            <a:ext cx="1653662" cy="196426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28" name="直线箭头连接符 27">
            <a:extLst>
              <a:ext uri="{FF2B5EF4-FFF2-40B4-BE49-F238E27FC236}">
                <a16:creationId xmlns:a16="http://schemas.microsoft.com/office/drawing/2014/main" id="{3FD318C0-E19B-D54E-967D-9C08D3B0E560}"/>
              </a:ext>
            </a:extLst>
          </p:cNvPr>
          <p:cNvCxnSpPr>
            <a:cxnSpLocks/>
            <a:stCxn id="23" idx="3"/>
            <a:endCxn id="27" idx="1"/>
          </p:cNvCxnSpPr>
          <p:nvPr/>
        </p:nvCxnSpPr>
        <p:spPr>
          <a:xfrm>
            <a:off x="8229600" y="4186891"/>
            <a:ext cx="742778" cy="2739"/>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AE8DE41E-7928-B243-A49B-D94412F29642}"/>
              </a:ext>
            </a:extLst>
          </p:cNvPr>
          <p:cNvSpPr txBox="1"/>
          <p:nvPr/>
        </p:nvSpPr>
        <p:spPr>
          <a:xfrm>
            <a:off x="9360627" y="3207500"/>
            <a:ext cx="877163" cy="369332"/>
          </a:xfrm>
          <a:prstGeom prst="rect">
            <a:avLst/>
          </a:prstGeom>
          <a:noFill/>
        </p:spPr>
        <p:txBody>
          <a:bodyPr wrap="none" rtlCol="0">
            <a:spAutoFit/>
          </a:bodyPr>
          <a:lstStyle/>
          <a:p>
            <a:r>
              <a:rPr kumimoji="1" lang="zh-CN" altLang="en-US" dirty="0">
                <a:solidFill>
                  <a:schemeClr val="bg1"/>
                </a:solidFill>
              </a:rPr>
              <a:t>结果方</a:t>
            </a:r>
          </a:p>
        </p:txBody>
      </p:sp>
      <p:pic>
        <p:nvPicPr>
          <p:cNvPr id="30" name="图片 29">
            <a:extLst>
              <a:ext uri="{FF2B5EF4-FFF2-40B4-BE49-F238E27FC236}">
                <a16:creationId xmlns:a16="http://schemas.microsoft.com/office/drawing/2014/main" id="{59CDE640-49D6-5146-9E5D-99690D24FC62}"/>
              </a:ext>
            </a:extLst>
          </p:cNvPr>
          <p:cNvPicPr>
            <a:picLocks noChangeAspect="1"/>
          </p:cNvPicPr>
          <p:nvPr/>
        </p:nvPicPr>
        <p:blipFill>
          <a:blip r:embed="rId3"/>
          <a:stretch>
            <a:fillRect/>
          </a:stretch>
        </p:blipFill>
        <p:spPr>
          <a:xfrm>
            <a:off x="4196433" y="2846494"/>
            <a:ext cx="651388" cy="633039"/>
          </a:xfrm>
          <a:prstGeom prst="rect">
            <a:avLst/>
          </a:prstGeom>
        </p:spPr>
      </p:pic>
      <p:pic>
        <p:nvPicPr>
          <p:cNvPr id="31" name="图片 30">
            <a:extLst>
              <a:ext uri="{FF2B5EF4-FFF2-40B4-BE49-F238E27FC236}">
                <a16:creationId xmlns:a16="http://schemas.microsoft.com/office/drawing/2014/main" id="{7C07E835-16FB-5444-9FDE-A2136F6005B2}"/>
              </a:ext>
            </a:extLst>
          </p:cNvPr>
          <p:cNvPicPr>
            <a:picLocks noChangeAspect="1"/>
          </p:cNvPicPr>
          <p:nvPr/>
        </p:nvPicPr>
        <p:blipFill>
          <a:blip r:embed="rId3"/>
          <a:stretch>
            <a:fillRect/>
          </a:stretch>
        </p:blipFill>
        <p:spPr>
          <a:xfrm>
            <a:off x="4178412" y="4320969"/>
            <a:ext cx="651388" cy="633039"/>
          </a:xfrm>
          <a:prstGeom prst="rect">
            <a:avLst/>
          </a:prstGeom>
        </p:spPr>
      </p:pic>
      <p:pic>
        <p:nvPicPr>
          <p:cNvPr id="32" name="图片 31">
            <a:extLst>
              <a:ext uri="{FF2B5EF4-FFF2-40B4-BE49-F238E27FC236}">
                <a16:creationId xmlns:a16="http://schemas.microsoft.com/office/drawing/2014/main" id="{05806616-1EC2-EA47-915A-69A2A8A21EE3}"/>
              </a:ext>
            </a:extLst>
          </p:cNvPr>
          <p:cNvPicPr>
            <a:picLocks noChangeAspect="1"/>
          </p:cNvPicPr>
          <p:nvPr/>
        </p:nvPicPr>
        <p:blipFill>
          <a:blip r:embed="rId3"/>
          <a:stretch>
            <a:fillRect/>
          </a:stretch>
        </p:blipFill>
        <p:spPr>
          <a:xfrm>
            <a:off x="8253206" y="3481315"/>
            <a:ext cx="651388" cy="633039"/>
          </a:xfrm>
          <a:prstGeom prst="rect">
            <a:avLst/>
          </a:prstGeom>
        </p:spPr>
      </p:pic>
      <p:pic>
        <p:nvPicPr>
          <p:cNvPr id="33" name="图片 32">
            <a:extLst>
              <a:ext uri="{FF2B5EF4-FFF2-40B4-BE49-F238E27FC236}">
                <a16:creationId xmlns:a16="http://schemas.microsoft.com/office/drawing/2014/main" id="{E72646B4-FDF1-D54C-9008-CC0140D44DB4}"/>
              </a:ext>
            </a:extLst>
          </p:cNvPr>
          <p:cNvPicPr>
            <a:picLocks noChangeAspect="1"/>
          </p:cNvPicPr>
          <p:nvPr/>
        </p:nvPicPr>
        <p:blipFill>
          <a:blip r:embed="rId4"/>
          <a:stretch>
            <a:fillRect/>
          </a:stretch>
        </p:blipFill>
        <p:spPr>
          <a:xfrm>
            <a:off x="9585888" y="3913841"/>
            <a:ext cx="419100" cy="546100"/>
          </a:xfrm>
          <a:prstGeom prst="rect">
            <a:avLst/>
          </a:prstGeom>
        </p:spPr>
      </p:pic>
    </p:spTree>
    <p:extLst>
      <p:ext uri="{BB962C8B-B14F-4D97-AF65-F5344CB8AC3E}">
        <p14:creationId xmlns:p14="http://schemas.microsoft.com/office/powerpoint/2010/main" val="11428781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20</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多方安全计算</a:t>
            </a:r>
          </a:p>
        </p:txBody>
      </p:sp>
      <p:sp>
        <p:nvSpPr>
          <p:cNvPr id="5" name="标题 1">
            <a:extLst>
              <a:ext uri="{FF2B5EF4-FFF2-40B4-BE49-F238E27FC236}">
                <a16:creationId xmlns:a16="http://schemas.microsoft.com/office/drawing/2014/main" id="{6E3AB080-F529-2941-86BE-84864B19EC0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2">
            <a:extLst>
              <a:ext uri="{FF2B5EF4-FFF2-40B4-BE49-F238E27FC236}">
                <a16:creationId xmlns:a16="http://schemas.microsoft.com/office/drawing/2014/main" id="{087EC01D-9A72-864F-9159-A3B2AD5AA098}"/>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两方或多方联合计算</a:t>
            </a:r>
            <a:endParaRPr kumimoji="1" lang="en-US" altLang="zh-CN"/>
          </a:p>
          <a:p>
            <a:r>
              <a:rPr kumimoji="1" lang="zh-CN" altLang="en-US"/>
              <a:t>数据不泄漏</a:t>
            </a:r>
            <a:endParaRPr kumimoji="1" lang="en-US" altLang="zh-CN"/>
          </a:p>
          <a:p>
            <a:pPr lvl="1"/>
            <a:r>
              <a:rPr kumimoji="1" lang="zh-CN" altLang="en-US"/>
              <a:t>盲化或秘密分享</a:t>
            </a:r>
            <a:endParaRPr kumimoji="1" lang="en-US" altLang="zh-CN"/>
          </a:p>
          <a:p>
            <a:r>
              <a:rPr kumimoji="1" lang="zh-CN" altLang="en-US"/>
              <a:t>多种模式</a:t>
            </a:r>
            <a:endParaRPr kumimoji="1" lang="en-US" altLang="zh-CN"/>
          </a:p>
          <a:p>
            <a:pPr lvl="1"/>
            <a:r>
              <a:rPr kumimoji="1" lang="en-US" altLang="zh-CN"/>
              <a:t>Two Server Model</a:t>
            </a:r>
          </a:p>
          <a:p>
            <a:pPr lvl="2"/>
            <a:r>
              <a:rPr kumimoji="1" lang="zh-CN" altLang="en-US"/>
              <a:t>多用于联合建模</a:t>
            </a:r>
            <a:endParaRPr kumimoji="1" lang="en-US" altLang="zh-CN"/>
          </a:p>
          <a:p>
            <a:pPr lvl="1"/>
            <a:r>
              <a:rPr kumimoji="1" lang="en-US" altLang="zh-CN"/>
              <a:t>(2,4)-RASS</a:t>
            </a:r>
            <a:endParaRPr kumimoji="1" lang="en-US" altLang="zh-CN" dirty="0"/>
          </a:p>
        </p:txBody>
      </p:sp>
      <p:sp>
        <p:nvSpPr>
          <p:cNvPr id="7" name="内容占位符 3">
            <a:extLst>
              <a:ext uri="{FF2B5EF4-FFF2-40B4-BE49-F238E27FC236}">
                <a16:creationId xmlns:a16="http://schemas.microsoft.com/office/drawing/2014/main" id="{7722A5E0-6997-D540-98D1-E2BAECDB90B2}"/>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两大基石</a:t>
            </a:r>
            <a:endParaRPr kumimoji="1" lang="en-US" altLang="zh-CN"/>
          </a:p>
          <a:p>
            <a:pPr lvl="1"/>
            <a:r>
              <a:rPr kumimoji="1" lang="zh-CN" altLang="en-US"/>
              <a:t>秘密分享</a:t>
            </a:r>
            <a:endParaRPr kumimoji="1" lang="en-US" altLang="zh-CN"/>
          </a:p>
          <a:p>
            <a:pPr lvl="1"/>
            <a:r>
              <a:rPr kumimoji="1" lang="en-US" altLang="zh-CN"/>
              <a:t>Beaver’s Triple</a:t>
            </a:r>
            <a:endParaRPr kumimoji="1" lang="zh-CN" altLang="en-US" dirty="0"/>
          </a:p>
        </p:txBody>
      </p:sp>
    </p:spTree>
    <p:extLst>
      <p:ext uri="{BB962C8B-B14F-4D97-AF65-F5344CB8AC3E}">
        <p14:creationId xmlns:p14="http://schemas.microsoft.com/office/powerpoint/2010/main" val="3080161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21</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秘密分享（</a:t>
            </a:r>
            <a:r>
              <a:rPr kumimoji="1" lang="en-US" altLang="zh-CN" dirty="0"/>
              <a:t>Secret Sharing)</a:t>
            </a:r>
            <a:endParaRPr kumimoji="1" lang="zh-CN" altLang="en-US" dirty="0"/>
          </a:p>
        </p:txBody>
      </p:sp>
      <p:sp>
        <p:nvSpPr>
          <p:cNvPr id="5" name="标题 1">
            <a:extLst>
              <a:ext uri="{FF2B5EF4-FFF2-40B4-BE49-F238E27FC236}">
                <a16:creationId xmlns:a16="http://schemas.microsoft.com/office/drawing/2014/main" id="{F14203BF-98E0-4243-A6C0-2CE2529BB20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pic>
        <p:nvPicPr>
          <p:cNvPr id="6" name="内容占位符 5">
            <a:extLst>
              <a:ext uri="{FF2B5EF4-FFF2-40B4-BE49-F238E27FC236}">
                <a16:creationId xmlns:a16="http://schemas.microsoft.com/office/drawing/2014/main" id="{782EF621-925F-2546-83D8-AF73EB88196C}"/>
              </a:ext>
            </a:extLst>
          </p:cNvPr>
          <p:cNvPicPr>
            <a:picLocks noChangeAspect="1"/>
          </p:cNvPicPr>
          <p:nvPr/>
        </p:nvPicPr>
        <p:blipFill>
          <a:blip r:embed="rId2"/>
          <a:stretch>
            <a:fillRect/>
          </a:stretch>
        </p:blipFill>
        <p:spPr>
          <a:xfrm>
            <a:off x="838200" y="1690688"/>
            <a:ext cx="5181600" cy="3541712"/>
          </a:xfrm>
          <a:prstGeom prst="rect">
            <a:avLst/>
          </a:prstGeom>
        </p:spPr>
      </p:pic>
      <p:sp>
        <p:nvSpPr>
          <p:cNvPr id="7" name="内容占位符 3">
            <a:extLst>
              <a:ext uri="{FF2B5EF4-FFF2-40B4-BE49-F238E27FC236}">
                <a16:creationId xmlns:a16="http://schemas.microsoft.com/office/drawing/2014/main" id="{1438F4B5-8436-DE4D-8353-87088C543F9C}"/>
              </a:ext>
            </a:extLst>
          </p:cNvPr>
          <p:cNvSpPr txBox="1">
            <a:spLocks/>
          </p:cNvSpPr>
          <p:nvPr/>
        </p:nvSpPr>
        <p:spPr>
          <a:xfrm>
            <a:off x="6172200" y="1825625"/>
            <a:ext cx="56134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秘密分享</a:t>
            </a:r>
            <a:endParaRPr kumimoji="1" lang="en-US" altLang="zh-CN"/>
          </a:p>
          <a:p>
            <a:pPr lvl="1"/>
            <a:r>
              <a:rPr kumimoji="1" lang="en-US" altLang="zh-CN"/>
              <a:t>x = z1 +z2</a:t>
            </a:r>
          </a:p>
          <a:p>
            <a:r>
              <a:rPr kumimoji="1" lang="zh-CN" altLang="en-US"/>
              <a:t>加法</a:t>
            </a:r>
            <a:endParaRPr kumimoji="1" lang="en-US" altLang="zh-CN"/>
          </a:p>
          <a:p>
            <a:pPr lvl="1"/>
            <a:r>
              <a:rPr kumimoji="1" lang="en-US" altLang="zh-CN"/>
              <a:t>x = x1 + x2</a:t>
            </a:r>
          </a:p>
          <a:p>
            <a:pPr lvl="1"/>
            <a:r>
              <a:rPr kumimoji="1" lang="en-US" altLang="zh-CN"/>
              <a:t>y = y1 + y2</a:t>
            </a:r>
          </a:p>
          <a:p>
            <a:pPr lvl="1"/>
            <a:r>
              <a:rPr kumimoji="1" lang="en-US" altLang="zh-CN"/>
              <a:t>x + y = (x1+y1)+(x2+y2) = z1 + z2</a:t>
            </a:r>
          </a:p>
          <a:p>
            <a:r>
              <a:rPr kumimoji="1" lang="zh-CN" altLang="en-US"/>
              <a:t>乘法怎么办？</a:t>
            </a:r>
            <a:endParaRPr kumimoji="1" lang="en-US" altLang="zh-CN" dirty="0"/>
          </a:p>
        </p:txBody>
      </p:sp>
      <p:pic>
        <p:nvPicPr>
          <p:cNvPr id="8" name="图片 7">
            <a:extLst>
              <a:ext uri="{FF2B5EF4-FFF2-40B4-BE49-F238E27FC236}">
                <a16:creationId xmlns:a16="http://schemas.microsoft.com/office/drawing/2014/main" id="{0BF06D88-4D13-0449-84FD-7D434CD6F9E5}"/>
              </a:ext>
            </a:extLst>
          </p:cNvPr>
          <p:cNvPicPr>
            <a:picLocks noChangeAspect="1"/>
          </p:cNvPicPr>
          <p:nvPr/>
        </p:nvPicPr>
        <p:blipFill>
          <a:blip r:embed="rId3"/>
          <a:stretch>
            <a:fillRect/>
          </a:stretch>
        </p:blipFill>
        <p:spPr>
          <a:xfrm>
            <a:off x="7569200" y="4834465"/>
            <a:ext cx="3937000" cy="1968500"/>
          </a:xfrm>
          <a:prstGeom prst="rect">
            <a:avLst/>
          </a:prstGeom>
        </p:spPr>
      </p:pic>
    </p:spTree>
    <p:extLst>
      <p:ext uri="{BB962C8B-B14F-4D97-AF65-F5344CB8AC3E}">
        <p14:creationId xmlns:p14="http://schemas.microsoft.com/office/powerpoint/2010/main" val="2476113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22</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乘法秘密分享</a:t>
            </a:r>
          </a:p>
        </p:txBody>
      </p:sp>
      <p:sp>
        <p:nvSpPr>
          <p:cNvPr id="5" name="标题 1">
            <a:extLst>
              <a:ext uri="{FF2B5EF4-FFF2-40B4-BE49-F238E27FC236}">
                <a16:creationId xmlns:a16="http://schemas.microsoft.com/office/drawing/2014/main" id="{CDAF145A-C9CF-EC4A-8EBF-0F8FCAF258BF}"/>
              </a:ext>
            </a:extLst>
          </p:cNvPr>
          <p:cNvSpPr txBox="1">
            <a:spLocks/>
          </p:cNvSpPr>
          <p:nvPr/>
        </p:nvSpPr>
        <p:spPr>
          <a:xfrm>
            <a:off x="838200" y="365126"/>
            <a:ext cx="10515600" cy="78634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2">
            <a:extLst>
              <a:ext uri="{FF2B5EF4-FFF2-40B4-BE49-F238E27FC236}">
                <a16:creationId xmlns:a16="http://schemas.microsoft.com/office/drawing/2014/main" id="{C36C1C55-3F5C-004B-B4E7-86F9BF245C40}"/>
              </a:ext>
            </a:extLst>
          </p:cNvPr>
          <p:cNvSpPr txBox="1">
            <a:spLocks/>
          </p:cNvSpPr>
          <p:nvPr/>
        </p:nvSpPr>
        <p:spPr>
          <a:xfrm>
            <a:off x="760941" y="1247933"/>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假设：</a:t>
            </a:r>
            <a:endParaRPr kumimoji="1" lang="en-US" altLang="zh-CN"/>
          </a:p>
          <a:p>
            <a:pPr lvl="1"/>
            <a:r>
              <a:rPr kumimoji="1" lang="en-US" altLang="zh-CN"/>
              <a:t>A</a:t>
            </a:r>
            <a:r>
              <a:rPr kumimoji="1" lang="zh-CN" altLang="en-US"/>
              <a:t>方有</a:t>
            </a:r>
            <a:r>
              <a:rPr kumimoji="1" lang="en-US" altLang="zh-CN"/>
              <a:t>x, B</a:t>
            </a:r>
            <a:r>
              <a:rPr kumimoji="1" lang="zh-CN" altLang="en-US"/>
              <a:t>方有</a:t>
            </a:r>
            <a:r>
              <a:rPr kumimoji="1" lang="en-US" altLang="zh-CN"/>
              <a:t>y</a:t>
            </a:r>
          </a:p>
          <a:p>
            <a:pPr lvl="1"/>
            <a:r>
              <a:rPr kumimoji="1" lang="zh-CN" altLang="en-US"/>
              <a:t>双方已得到了一对秘密分享的三元组 </a:t>
            </a:r>
            <a:r>
              <a:rPr kumimoji="1" lang="en-US" altLang="zh-CN"/>
              <a:t>a, b, c</a:t>
            </a:r>
            <a:r>
              <a:rPr kumimoji="1" lang="zh-CN" altLang="en-US"/>
              <a:t>，其中</a:t>
            </a:r>
            <a:r>
              <a:rPr kumimoji="1" lang="en-US" altLang="zh-CN"/>
              <a:t>c=ab</a:t>
            </a:r>
          </a:p>
          <a:p>
            <a:pPr lvl="1"/>
            <a:r>
              <a:rPr kumimoji="1" lang="zh-CN" altLang="en-US"/>
              <a:t>即</a:t>
            </a:r>
            <a:endParaRPr kumimoji="1" lang="en-US" altLang="zh-CN"/>
          </a:p>
          <a:p>
            <a:pPr lvl="2"/>
            <a:r>
              <a:rPr kumimoji="1" lang="en-US" altLang="zh-CN"/>
              <a:t>A</a:t>
            </a:r>
            <a:r>
              <a:rPr kumimoji="1" lang="zh-CN" altLang="en-US"/>
              <a:t>方： </a:t>
            </a:r>
            <a:r>
              <a:rPr kumimoji="1" lang="en-US" altLang="zh-CN"/>
              <a:t>a</a:t>
            </a:r>
            <a:r>
              <a:rPr kumimoji="1" lang="en-US" altLang="zh-CN" baseline="-25000"/>
              <a:t>A</a:t>
            </a:r>
            <a:r>
              <a:rPr kumimoji="1" lang="en-US" altLang="zh-CN"/>
              <a:t>,b</a:t>
            </a:r>
            <a:r>
              <a:rPr kumimoji="1" lang="en-US" altLang="zh-CN" baseline="-25000"/>
              <a:t>A,</a:t>
            </a:r>
            <a:r>
              <a:rPr kumimoji="1" lang="en-US" altLang="zh-CN"/>
              <a:t>c</a:t>
            </a:r>
            <a:r>
              <a:rPr kumimoji="1" lang="en-US" altLang="zh-CN" baseline="-25000"/>
              <a:t>A</a:t>
            </a:r>
          </a:p>
          <a:p>
            <a:pPr lvl="2"/>
            <a:r>
              <a:rPr kumimoji="1" lang="en-US" altLang="zh-CN"/>
              <a:t>B</a:t>
            </a:r>
            <a:r>
              <a:rPr kumimoji="1" lang="zh-CN" altLang="en-US"/>
              <a:t>方：</a:t>
            </a:r>
            <a:r>
              <a:rPr kumimoji="1" lang="en-US" altLang="zh-CN"/>
              <a:t>a</a:t>
            </a:r>
            <a:r>
              <a:rPr kumimoji="1" lang="en-US" altLang="zh-CN" baseline="-25000"/>
              <a:t>B</a:t>
            </a:r>
            <a:r>
              <a:rPr kumimoji="1" lang="en-US" altLang="zh-CN"/>
              <a:t>,b</a:t>
            </a:r>
            <a:r>
              <a:rPr kumimoji="1" lang="en-US" altLang="zh-CN" baseline="-25000"/>
              <a:t>B</a:t>
            </a:r>
            <a:r>
              <a:rPr kumimoji="1" lang="en-US" altLang="zh-CN"/>
              <a:t>,c</a:t>
            </a:r>
            <a:r>
              <a:rPr kumimoji="1" lang="en-US" altLang="zh-CN" baseline="-25000"/>
              <a:t>B</a:t>
            </a:r>
            <a:endParaRPr kumimoji="1" lang="en-US" altLang="zh-CN"/>
          </a:p>
          <a:p>
            <a:r>
              <a:rPr kumimoji="1" lang="zh-CN" altLang="en-US"/>
              <a:t>求解：</a:t>
            </a:r>
            <a:endParaRPr kumimoji="1" lang="en-US" altLang="zh-CN"/>
          </a:p>
          <a:p>
            <a:pPr lvl="1"/>
            <a:r>
              <a:rPr kumimoji="1" lang="zh-CN" altLang="en-US"/>
              <a:t>不泄漏数据求</a:t>
            </a:r>
            <a:r>
              <a:rPr kumimoji="1" lang="en-US" altLang="zh-CN"/>
              <a:t>z1, z2</a:t>
            </a:r>
          </a:p>
          <a:p>
            <a:pPr lvl="1"/>
            <a:r>
              <a:rPr kumimoji="1" lang="en-US" altLang="zh-CN"/>
              <a:t>xy = z1 + z2</a:t>
            </a:r>
            <a:endParaRPr kumimoji="1" lang="en-US" altLang="zh-CN" dirty="0"/>
          </a:p>
        </p:txBody>
      </p:sp>
      <p:sp>
        <p:nvSpPr>
          <p:cNvPr id="7" name="内容占位符 3">
            <a:extLst>
              <a:ext uri="{FF2B5EF4-FFF2-40B4-BE49-F238E27FC236}">
                <a16:creationId xmlns:a16="http://schemas.microsoft.com/office/drawing/2014/main" id="{F51F72D5-7C4C-444C-95C4-80AE58130523}"/>
              </a:ext>
            </a:extLst>
          </p:cNvPr>
          <p:cNvSpPr txBox="1">
            <a:spLocks/>
          </p:cNvSpPr>
          <p:nvPr/>
        </p:nvSpPr>
        <p:spPr>
          <a:xfrm>
            <a:off x="6172198" y="1151468"/>
            <a:ext cx="6189133"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原理</a:t>
            </a:r>
            <a:endParaRPr kumimoji="1" lang="en-US" altLang="zh-CN"/>
          </a:p>
          <a:p>
            <a:pPr lvl="1"/>
            <a:r>
              <a:rPr kumimoji="1" lang="en-US" altLang="zh-CN"/>
              <a:t>d = x-a</a:t>
            </a:r>
          </a:p>
          <a:p>
            <a:pPr lvl="1"/>
            <a:r>
              <a:rPr kumimoji="1" lang="en-US" altLang="zh-CN"/>
              <a:t>e = y -b </a:t>
            </a:r>
          </a:p>
          <a:p>
            <a:pPr lvl="1"/>
            <a:r>
              <a:rPr kumimoji="1" lang="en-US" altLang="zh-CN"/>
              <a:t> xy = ((x-a)+a)*((y-b)+b)=(d+a)*(e+b)</a:t>
            </a:r>
          </a:p>
          <a:p>
            <a:pPr lvl="1"/>
            <a:r>
              <a:rPr kumimoji="1" lang="zh-CN" altLang="en-US"/>
              <a:t>先盲化，盲化后的数据可公开</a:t>
            </a:r>
            <a:endParaRPr kumimoji="1" lang="en-US" altLang="zh-CN"/>
          </a:p>
          <a:p>
            <a:r>
              <a:rPr kumimoji="1" lang="zh-CN" altLang="en-US"/>
              <a:t>方法：</a:t>
            </a:r>
            <a:endParaRPr kumimoji="1" lang="zh-CN" altLang="en-US" dirty="0"/>
          </a:p>
        </p:txBody>
      </p:sp>
      <p:pic>
        <p:nvPicPr>
          <p:cNvPr id="8" name="图片 7">
            <a:extLst>
              <a:ext uri="{FF2B5EF4-FFF2-40B4-BE49-F238E27FC236}">
                <a16:creationId xmlns:a16="http://schemas.microsoft.com/office/drawing/2014/main" id="{30E3D1A8-9228-3542-84BA-D855D943075B}"/>
              </a:ext>
            </a:extLst>
          </p:cNvPr>
          <p:cNvPicPr/>
          <p:nvPr/>
        </p:nvPicPr>
        <p:blipFill>
          <a:blip r:embed="rId2">
            <a:extLst>
              <a:ext uri="{28A0092B-C50C-407E-A947-70E740481C1C}">
                <a14:useLocalDpi xmlns:a14="http://schemas.microsoft.com/office/drawing/2010/main" val="0"/>
              </a:ext>
            </a:extLst>
          </a:blip>
          <a:stretch>
            <a:fillRect/>
          </a:stretch>
        </p:blipFill>
        <p:spPr>
          <a:xfrm>
            <a:off x="6631514" y="3662045"/>
            <a:ext cx="5270500" cy="3195955"/>
          </a:xfrm>
          <a:prstGeom prst="rect">
            <a:avLst/>
          </a:prstGeom>
        </p:spPr>
      </p:pic>
      <p:cxnSp>
        <p:nvCxnSpPr>
          <p:cNvPr id="9" name="直线箭头连接符 8">
            <a:extLst>
              <a:ext uri="{FF2B5EF4-FFF2-40B4-BE49-F238E27FC236}">
                <a16:creationId xmlns:a16="http://schemas.microsoft.com/office/drawing/2014/main" id="{7242E43D-0AF2-EB4D-B394-C5DDC4F51889}"/>
              </a:ext>
            </a:extLst>
          </p:cNvPr>
          <p:cNvCxnSpPr/>
          <p:nvPr/>
        </p:nvCxnSpPr>
        <p:spPr>
          <a:xfrm flipV="1">
            <a:off x="5418667" y="5502806"/>
            <a:ext cx="2082800" cy="4915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6BA05424-F52C-4943-BB26-1DC7B763402A}"/>
              </a:ext>
            </a:extLst>
          </p:cNvPr>
          <p:cNvCxnSpPr>
            <a:cxnSpLocks/>
          </p:cNvCxnSpPr>
          <p:nvPr/>
        </p:nvCxnSpPr>
        <p:spPr>
          <a:xfrm flipV="1">
            <a:off x="5418667" y="5765009"/>
            <a:ext cx="2082800" cy="2293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E7024E20-E15C-C74C-86DF-8217CD0C024B}"/>
              </a:ext>
            </a:extLst>
          </p:cNvPr>
          <p:cNvSpPr txBox="1"/>
          <p:nvPr/>
        </p:nvSpPr>
        <p:spPr>
          <a:xfrm>
            <a:off x="4772336" y="5896637"/>
            <a:ext cx="646331" cy="369332"/>
          </a:xfrm>
          <a:prstGeom prst="rect">
            <a:avLst/>
          </a:prstGeom>
          <a:noFill/>
        </p:spPr>
        <p:txBody>
          <a:bodyPr wrap="none" rtlCol="0">
            <a:spAutoFit/>
          </a:bodyPr>
          <a:lstStyle/>
          <a:p>
            <a:r>
              <a:rPr kumimoji="1" lang="zh-CN" altLang="en-US" dirty="0"/>
              <a:t>盲化</a:t>
            </a:r>
          </a:p>
        </p:txBody>
      </p:sp>
    </p:spTree>
    <p:extLst>
      <p:ext uri="{BB962C8B-B14F-4D97-AF65-F5344CB8AC3E}">
        <p14:creationId xmlns:p14="http://schemas.microsoft.com/office/powerpoint/2010/main" val="1714642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F0CE0A-80D4-0A46-A40F-99D61586DFFF}"/>
              </a:ext>
            </a:extLst>
          </p:cNvPr>
          <p:cNvSpPr>
            <a:spLocks noGrp="1"/>
          </p:cNvSpPr>
          <p:nvPr>
            <p:ph type="title"/>
          </p:nvPr>
        </p:nvSpPr>
        <p:spPr/>
        <p:txBody>
          <a:bodyPr/>
          <a:lstStyle/>
          <a:p>
            <a:r>
              <a:rPr kumimoji="1" lang="zh-CN" altLang="en-US" dirty="0"/>
              <a:t>展望</a:t>
            </a:r>
          </a:p>
        </p:txBody>
      </p:sp>
      <p:sp>
        <p:nvSpPr>
          <p:cNvPr id="4" name="文本占位符 3">
            <a:extLst>
              <a:ext uri="{FF2B5EF4-FFF2-40B4-BE49-F238E27FC236}">
                <a16:creationId xmlns:a16="http://schemas.microsoft.com/office/drawing/2014/main" id="{80D5DC00-2C5D-E447-82EB-F6AE684268A0}"/>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2271480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24</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联邦学习和多方安全计算</a:t>
            </a:r>
          </a:p>
        </p:txBody>
      </p:sp>
      <p:sp>
        <p:nvSpPr>
          <p:cNvPr id="5" name="标题 2">
            <a:extLst>
              <a:ext uri="{FF2B5EF4-FFF2-40B4-BE49-F238E27FC236}">
                <a16:creationId xmlns:a16="http://schemas.microsoft.com/office/drawing/2014/main" id="{12B13603-1A79-2E45-BCE7-493B8B0308DB}"/>
              </a:ext>
            </a:extLst>
          </p:cNvPr>
          <p:cNvSpPr txBox="1">
            <a:spLocks/>
          </p:cNvSpPr>
          <p:nvPr/>
        </p:nvSpPr>
        <p:spPr>
          <a:xfrm>
            <a:off x="839788"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文本占位符 5">
            <a:extLst>
              <a:ext uri="{FF2B5EF4-FFF2-40B4-BE49-F238E27FC236}">
                <a16:creationId xmlns:a16="http://schemas.microsoft.com/office/drawing/2014/main" id="{DFCD9F39-903B-A648-A684-ED235C875005}"/>
              </a:ext>
            </a:extLst>
          </p:cNvPr>
          <p:cNvSpPr txBox="1">
            <a:spLocks/>
          </p:cNvSpPr>
          <p:nvPr/>
        </p:nvSpPr>
        <p:spPr>
          <a:xfrm>
            <a:off x="839788" y="1681163"/>
            <a:ext cx="5157787"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联邦学习</a:t>
            </a:r>
            <a:endParaRPr kumimoji="1" lang="zh-CN" altLang="en-US" dirty="0"/>
          </a:p>
        </p:txBody>
      </p:sp>
      <p:sp>
        <p:nvSpPr>
          <p:cNvPr id="7" name="内容占位符 6">
            <a:extLst>
              <a:ext uri="{FF2B5EF4-FFF2-40B4-BE49-F238E27FC236}">
                <a16:creationId xmlns:a16="http://schemas.microsoft.com/office/drawing/2014/main" id="{50FC6A1E-C597-0345-901F-3001C8264E5F}"/>
              </a:ext>
            </a:extLst>
          </p:cNvPr>
          <p:cNvSpPr txBox="1">
            <a:spLocks/>
          </p:cNvSpPr>
          <p:nvPr/>
        </p:nvSpPr>
        <p:spPr>
          <a:xfrm>
            <a:off x="839788" y="2505075"/>
            <a:ext cx="5157787" cy="368458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将机器学习装进联邦学习拢共分几步？</a:t>
            </a:r>
            <a:endParaRPr kumimoji="1" lang="en-US" altLang="zh-CN"/>
          </a:p>
          <a:p>
            <a:pPr lvl="1"/>
            <a:r>
              <a:rPr kumimoji="1" lang="zh-CN" altLang="en-US"/>
              <a:t>多项式化</a:t>
            </a:r>
            <a:endParaRPr kumimoji="1" lang="en-US" altLang="zh-CN"/>
          </a:p>
          <a:p>
            <a:pPr lvl="2"/>
            <a:r>
              <a:rPr kumimoji="1" lang="zh-CN" altLang="en-US"/>
              <a:t>将损失函数转换成多项式</a:t>
            </a:r>
            <a:endParaRPr kumimoji="1" lang="en-US" altLang="zh-CN"/>
          </a:p>
          <a:p>
            <a:pPr lvl="2"/>
            <a:r>
              <a:rPr kumimoji="1" lang="zh-CN" altLang="en-US"/>
              <a:t>将优化切割成多项式更新</a:t>
            </a:r>
            <a:endParaRPr kumimoji="1" lang="en-US" altLang="zh-CN"/>
          </a:p>
          <a:p>
            <a:pPr lvl="1"/>
            <a:r>
              <a:rPr kumimoji="1" lang="zh-CN" altLang="en-US"/>
              <a:t>线性化</a:t>
            </a:r>
            <a:endParaRPr kumimoji="1" lang="en-US" altLang="zh-CN"/>
          </a:p>
          <a:p>
            <a:pPr lvl="2"/>
            <a:r>
              <a:rPr kumimoji="1" lang="zh-CN" altLang="en-US"/>
              <a:t>半同态就是个线性密码</a:t>
            </a:r>
            <a:endParaRPr kumimoji="1" lang="en-US" altLang="zh-CN"/>
          </a:p>
          <a:p>
            <a:pPr lvl="2"/>
            <a:r>
              <a:rPr kumimoji="1" lang="zh-CN" altLang="en-US"/>
              <a:t>使用多项式基</a:t>
            </a:r>
            <a:endParaRPr kumimoji="1" lang="en-US" altLang="zh-CN"/>
          </a:p>
          <a:p>
            <a:pPr lvl="3"/>
            <a:r>
              <a:rPr kumimoji="1" lang="zh-CN" altLang="en-US"/>
              <a:t>遇到对方加密数据直接乘</a:t>
            </a:r>
            <a:endParaRPr kumimoji="1" lang="en-US" altLang="zh-CN"/>
          </a:p>
          <a:p>
            <a:pPr lvl="3"/>
            <a:r>
              <a:rPr kumimoji="1" lang="zh-CN" altLang="en-US"/>
              <a:t>否则明文计算后加密</a:t>
            </a:r>
            <a:endParaRPr kumimoji="1" lang="en-US" altLang="zh-CN"/>
          </a:p>
          <a:p>
            <a:pPr lvl="1"/>
            <a:r>
              <a:rPr kumimoji="1" lang="zh-CN" altLang="en-US"/>
              <a:t>遇到递归</a:t>
            </a:r>
            <a:r>
              <a:rPr kumimoji="1" lang="en-US" altLang="zh-CN"/>
              <a:t>/</a:t>
            </a:r>
            <a:r>
              <a:rPr kumimoji="1" lang="zh-CN" altLang="en-US"/>
              <a:t>非线性就还原</a:t>
            </a:r>
            <a:endParaRPr kumimoji="1" lang="zh-CN" altLang="en-US" dirty="0"/>
          </a:p>
        </p:txBody>
      </p:sp>
      <p:sp>
        <p:nvSpPr>
          <p:cNvPr id="8" name="文本占位符 7">
            <a:extLst>
              <a:ext uri="{FF2B5EF4-FFF2-40B4-BE49-F238E27FC236}">
                <a16:creationId xmlns:a16="http://schemas.microsoft.com/office/drawing/2014/main" id="{6AEDFE4C-5CFA-1048-862F-5C2087E3A253}"/>
              </a:ext>
            </a:extLst>
          </p:cNvPr>
          <p:cNvSpPr txBox="1">
            <a:spLocks/>
          </p:cNvSpPr>
          <p:nvPr/>
        </p:nvSpPr>
        <p:spPr>
          <a:xfrm>
            <a:off x="6172200" y="1681163"/>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en-US" altLang="zh-CN"/>
              <a:t>MPC</a:t>
            </a:r>
            <a:endParaRPr kumimoji="1" lang="zh-CN" altLang="en-US" dirty="0"/>
          </a:p>
        </p:txBody>
      </p:sp>
      <p:sp>
        <p:nvSpPr>
          <p:cNvPr id="9" name="内容占位符 8">
            <a:extLst>
              <a:ext uri="{FF2B5EF4-FFF2-40B4-BE49-F238E27FC236}">
                <a16:creationId xmlns:a16="http://schemas.microsoft.com/office/drawing/2014/main" id="{B7AEE72D-060C-F54A-8F40-E18362AF37BE}"/>
              </a:ext>
            </a:extLst>
          </p:cNvPr>
          <p:cNvSpPr txBox="1">
            <a:spLocks/>
          </p:cNvSpPr>
          <p:nvPr/>
        </p:nvSpPr>
        <p:spPr>
          <a:xfrm>
            <a:off x="6172200" y="2505075"/>
            <a:ext cx="5183188"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en-US" altLang="zh-CN"/>
              <a:t>MPC</a:t>
            </a:r>
            <a:r>
              <a:rPr kumimoji="1" lang="zh-CN" altLang="en-US"/>
              <a:t>的进化方向</a:t>
            </a:r>
            <a:endParaRPr kumimoji="1" lang="en-US" altLang="zh-CN"/>
          </a:p>
          <a:p>
            <a:pPr lvl="1"/>
            <a:r>
              <a:rPr kumimoji="1" lang="zh-CN" altLang="en-US"/>
              <a:t>减少乘法计算</a:t>
            </a:r>
            <a:endParaRPr kumimoji="1" lang="en-US" altLang="zh-CN"/>
          </a:p>
          <a:p>
            <a:pPr lvl="1"/>
            <a:r>
              <a:rPr kumimoji="1" lang="zh-CN" altLang="en-US"/>
              <a:t>优化乘法计算</a:t>
            </a:r>
            <a:endParaRPr kumimoji="1" lang="zh-CN" altLang="en-US" dirty="0"/>
          </a:p>
        </p:txBody>
      </p:sp>
      <p:pic>
        <p:nvPicPr>
          <p:cNvPr id="10" name="图片 9">
            <a:extLst>
              <a:ext uri="{FF2B5EF4-FFF2-40B4-BE49-F238E27FC236}">
                <a16:creationId xmlns:a16="http://schemas.microsoft.com/office/drawing/2014/main" id="{24CD7B5B-5BA3-484E-BAAC-E2BCE73D244C}"/>
              </a:ext>
            </a:extLst>
          </p:cNvPr>
          <p:cNvPicPr>
            <a:picLocks noChangeAspect="1"/>
          </p:cNvPicPr>
          <p:nvPr/>
        </p:nvPicPr>
        <p:blipFill>
          <a:blip r:embed="rId2"/>
          <a:stretch>
            <a:fillRect/>
          </a:stretch>
        </p:blipFill>
        <p:spPr>
          <a:xfrm>
            <a:off x="5997575" y="4830763"/>
            <a:ext cx="4864100" cy="1358900"/>
          </a:xfrm>
          <a:prstGeom prst="rect">
            <a:avLst/>
          </a:prstGeom>
        </p:spPr>
      </p:pic>
    </p:spTree>
    <p:extLst>
      <p:ext uri="{BB962C8B-B14F-4D97-AF65-F5344CB8AC3E}">
        <p14:creationId xmlns:p14="http://schemas.microsoft.com/office/powerpoint/2010/main" val="19495018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F1412-1759-DE47-9C6B-E67E3DAE81A1}"/>
              </a:ext>
            </a:extLst>
          </p:cNvPr>
          <p:cNvSpPr>
            <a:spLocks noGrp="1"/>
          </p:cNvSpPr>
          <p:nvPr>
            <p:ph type="title"/>
          </p:nvPr>
        </p:nvSpPr>
        <p:spPr/>
        <p:txBody>
          <a:bodyPr/>
          <a:lstStyle/>
          <a:p>
            <a:r>
              <a:rPr kumimoji="1" lang="zh-CN" altLang="en-US" dirty="0"/>
              <a:t>数据隐私与人工智能</a:t>
            </a:r>
          </a:p>
        </p:txBody>
      </p:sp>
      <p:sp>
        <p:nvSpPr>
          <p:cNvPr id="3" name="内容占位符 2">
            <a:extLst>
              <a:ext uri="{FF2B5EF4-FFF2-40B4-BE49-F238E27FC236}">
                <a16:creationId xmlns:a16="http://schemas.microsoft.com/office/drawing/2014/main" id="{929E4EA1-BA7D-EF45-9E74-2C2C397C7932}"/>
              </a:ext>
            </a:extLst>
          </p:cNvPr>
          <p:cNvSpPr>
            <a:spLocks noGrp="1"/>
          </p:cNvSpPr>
          <p:nvPr>
            <p:ph sz="half" idx="1"/>
          </p:nvPr>
        </p:nvSpPr>
        <p:spPr/>
        <p:txBody>
          <a:bodyPr>
            <a:normAutofit lnSpcReduction="10000"/>
          </a:bodyPr>
          <a:lstStyle/>
          <a:p>
            <a:r>
              <a:rPr kumimoji="1" lang="zh-CN" altLang="en-US" dirty="0"/>
              <a:t>传统的数据隐私保护手段：脱敏</a:t>
            </a:r>
            <a:endParaRPr kumimoji="1" lang="en-US" altLang="zh-CN" dirty="0"/>
          </a:p>
          <a:p>
            <a:r>
              <a:rPr kumimoji="1" lang="zh-CN" altLang="en-US" dirty="0"/>
              <a:t>麻州州长案</a:t>
            </a:r>
            <a:endParaRPr kumimoji="1" lang="en-US" altLang="zh-CN" dirty="0"/>
          </a:p>
          <a:p>
            <a:pPr lvl="1"/>
            <a:r>
              <a:rPr lang="zh-CN" altLang="en-US" dirty="0"/>
              <a:t>​ 在</a:t>
            </a:r>
            <a:r>
              <a:rPr lang="en-US" altLang="zh-CN" dirty="0"/>
              <a:t>1990</a:t>
            </a:r>
            <a:r>
              <a:rPr lang="zh-CN" altLang="en-US" dirty="0"/>
              <a:t>年，有一个广为人知的对于一个索赔数据库进行链式攻击的案例。案例中保险委员会发布了一份包含</a:t>
            </a:r>
            <a:r>
              <a:rPr lang="en-US" altLang="zh-CN" dirty="0"/>
              <a:t>135000</a:t>
            </a:r>
            <a:r>
              <a:rPr lang="zh-CN" altLang="en-US" dirty="0"/>
              <a:t>名病人的资料。攻击者则花费了</a:t>
            </a:r>
            <a:r>
              <a:rPr lang="en-US" altLang="zh-CN" dirty="0"/>
              <a:t>20</a:t>
            </a:r>
            <a:r>
              <a:rPr lang="zh-CN" altLang="en-US" dirty="0"/>
              <a:t>美元购买了一份剑桥选民登记清单，通过对两份数据的链接攻击者成功的识别了马萨诸塞州州长的出院记录。</a:t>
            </a:r>
            <a:endParaRPr kumimoji="1" lang="en-US" altLang="zh-CN" dirty="0"/>
          </a:p>
          <a:p>
            <a:endParaRPr kumimoji="1" lang="zh-CN" altLang="en-US" dirty="0"/>
          </a:p>
        </p:txBody>
      </p:sp>
      <p:pic>
        <p:nvPicPr>
          <p:cNvPr id="5" name="图片 4">
            <a:extLst>
              <a:ext uri="{FF2B5EF4-FFF2-40B4-BE49-F238E27FC236}">
                <a16:creationId xmlns:a16="http://schemas.microsoft.com/office/drawing/2014/main" id="{A899D33C-5A32-FA42-AA72-042F518CD10C}"/>
              </a:ext>
            </a:extLst>
          </p:cNvPr>
          <p:cNvPicPr>
            <a:picLocks noChangeAspect="1"/>
          </p:cNvPicPr>
          <p:nvPr/>
        </p:nvPicPr>
        <p:blipFill>
          <a:blip r:embed="rId3"/>
          <a:stretch>
            <a:fillRect/>
          </a:stretch>
        </p:blipFill>
        <p:spPr>
          <a:xfrm>
            <a:off x="6592061" y="2056901"/>
            <a:ext cx="4761739" cy="2894874"/>
          </a:xfrm>
          <a:prstGeom prst="rect">
            <a:avLst/>
          </a:prstGeom>
        </p:spPr>
      </p:pic>
    </p:spTree>
    <p:extLst>
      <p:ext uri="{BB962C8B-B14F-4D97-AF65-F5344CB8AC3E}">
        <p14:creationId xmlns:p14="http://schemas.microsoft.com/office/powerpoint/2010/main" val="2243031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EF1412-1759-DE47-9C6B-E67E3DAE81A1}"/>
              </a:ext>
            </a:extLst>
          </p:cNvPr>
          <p:cNvSpPr>
            <a:spLocks noGrp="1"/>
          </p:cNvSpPr>
          <p:nvPr>
            <p:ph type="title"/>
          </p:nvPr>
        </p:nvSpPr>
        <p:spPr/>
        <p:txBody>
          <a:bodyPr/>
          <a:lstStyle/>
          <a:p>
            <a:r>
              <a:rPr kumimoji="1" lang="zh-CN" altLang="en-US" dirty="0"/>
              <a:t>数据隐私与人工智能</a:t>
            </a:r>
          </a:p>
        </p:txBody>
      </p:sp>
      <p:sp>
        <p:nvSpPr>
          <p:cNvPr id="3" name="内容占位符 2">
            <a:extLst>
              <a:ext uri="{FF2B5EF4-FFF2-40B4-BE49-F238E27FC236}">
                <a16:creationId xmlns:a16="http://schemas.microsoft.com/office/drawing/2014/main" id="{929E4EA1-BA7D-EF45-9E74-2C2C397C7932}"/>
              </a:ext>
            </a:extLst>
          </p:cNvPr>
          <p:cNvSpPr>
            <a:spLocks noGrp="1"/>
          </p:cNvSpPr>
          <p:nvPr>
            <p:ph idx="1"/>
          </p:nvPr>
        </p:nvSpPr>
        <p:spPr/>
        <p:txBody>
          <a:bodyPr>
            <a:normAutofit/>
          </a:bodyPr>
          <a:lstStyle/>
          <a:p>
            <a:r>
              <a:rPr kumimoji="1" lang="en-US" altLang="zh-CN" dirty="0"/>
              <a:t>GPDR</a:t>
            </a:r>
          </a:p>
          <a:p>
            <a:r>
              <a:rPr kumimoji="1" lang="zh-CN" altLang="en-US" dirty="0"/>
              <a:t>数据安全法</a:t>
            </a:r>
            <a:endParaRPr kumimoji="1" lang="en-US" altLang="zh-CN" dirty="0"/>
          </a:p>
          <a:p>
            <a:pPr lvl="1"/>
            <a:r>
              <a:rPr kumimoji="1" lang="zh-CN" altLang="en-US" dirty="0"/>
              <a:t>第二章：数据安全与发展</a:t>
            </a:r>
            <a:endParaRPr kumimoji="1" lang="en-US" altLang="zh-CN" dirty="0"/>
          </a:p>
          <a:p>
            <a:pPr lvl="2"/>
            <a:r>
              <a:rPr kumimoji="1" lang="zh-CN" altLang="en-US" dirty="0"/>
              <a:t>第十二条：国家坚持维护数据安全和促进数据开发利用并重，以数据开发利用和产业发展促进数据安全，以数据安全保障数据开发利用和产业发展</a:t>
            </a:r>
            <a:endParaRPr kumimoji="1" lang="en-US" altLang="zh-CN" dirty="0"/>
          </a:p>
        </p:txBody>
      </p:sp>
    </p:spTree>
    <p:extLst>
      <p:ext uri="{BB962C8B-B14F-4D97-AF65-F5344CB8AC3E}">
        <p14:creationId xmlns:p14="http://schemas.microsoft.com/office/powerpoint/2010/main" val="561511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03242F-3D06-4A4D-B69D-7804667B049E}"/>
              </a:ext>
            </a:extLst>
          </p:cNvPr>
          <p:cNvSpPr>
            <a:spLocks noGrp="1"/>
          </p:cNvSpPr>
          <p:nvPr>
            <p:ph type="title"/>
          </p:nvPr>
        </p:nvSpPr>
        <p:spPr/>
        <p:txBody>
          <a:bodyPr/>
          <a:lstStyle/>
          <a:p>
            <a:r>
              <a:rPr kumimoji="1" lang="zh-CN" altLang="en-US" dirty="0"/>
              <a:t>几套方案</a:t>
            </a:r>
          </a:p>
        </p:txBody>
      </p:sp>
      <p:sp>
        <p:nvSpPr>
          <p:cNvPr id="3" name="内容占位符 2">
            <a:extLst>
              <a:ext uri="{FF2B5EF4-FFF2-40B4-BE49-F238E27FC236}">
                <a16:creationId xmlns:a16="http://schemas.microsoft.com/office/drawing/2014/main" id="{6EFA369E-546C-2E46-9AC2-60E7F536CA95}"/>
              </a:ext>
            </a:extLst>
          </p:cNvPr>
          <p:cNvSpPr>
            <a:spLocks noGrp="1"/>
          </p:cNvSpPr>
          <p:nvPr>
            <p:ph sz="half" idx="1"/>
          </p:nvPr>
        </p:nvSpPr>
        <p:spPr/>
        <p:txBody>
          <a:bodyPr/>
          <a:lstStyle/>
          <a:p>
            <a:r>
              <a:rPr kumimoji="1" lang="zh-CN" altLang="en-US" dirty="0"/>
              <a:t>数据脱敏</a:t>
            </a:r>
            <a:endParaRPr kumimoji="1" lang="en-US" altLang="zh-CN" dirty="0"/>
          </a:p>
          <a:p>
            <a:r>
              <a:rPr kumimoji="1" lang="zh-CN" altLang="en-US" dirty="0"/>
              <a:t>差分隐私</a:t>
            </a:r>
            <a:endParaRPr kumimoji="1" lang="en-US" altLang="zh-CN" dirty="0"/>
          </a:p>
          <a:p>
            <a:pPr lvl="1"/>
            <a:r>
              <a:rPr kumimoji="1" lang="zh-CN" altLang="en-US" dirty="0"/>
              <a:t>把隐私量化</a:t>
            </a:r>
            <a:endParaRPr kumimoji="1" lang="en-US" altLang="zh-CN" dirty="0"/>
          </a:p>
          <a:p>
            <a:r>
              <a:rPr kumimoji="1" lang="zh-CN" altLang="en-US" dirty="0"/>
              <a:t>可信计算</a:t>
            </a:r>
            <a:endParaRPr kumimoji="1" lang="en-US" altLang="zh-CN" dirty="0"/>
          </a:p>
          <a:p>
            <a:pPr lvl="1"/>
            <a:r>
              <a:rPr kumimoji="1" lang="zh-CN" altLang="en-US" dirty="0"/>
              <a:t>相信计算环境不相信人</a:t>
            </a:r>
            <a:endParaRPr kumimoji="1" lang="en-US" altLang="zh-CN" dirty="0"/>
          </a:p>
          <a:p>
            <a:r>
              <a:rPr kumimoji="1" lang="zh-CN" altLang="en-US" dirty="0"/>
              <a:t>同态加密</a:t>
            </a:r>
            <a:endParaRPr kumimoji="1" lang="en-US" altLang="zh-CN" dirty="0"/>
          </a:p>
          <a:p>
            <a:pPr lvl="1"/>
            <a:endParaRPr kumimoji="1" lang="en-US" altLang="zh-CN" dirty="0"/>
          </a:p>
        </p:txBody>
      </p:sp>
      <p:sp>
        <p:nvSpPr>
          <p:cNvPr id="4" name="内容占位符 3">
            <a:extLst>
              <a:ext uri="{FF2B5EF4-FFF2-40B4-BE49-F238E27FC236}">
                <a16:creationId xmlns:a16="http://schemas.microsoft.com/office/drawing/2014/main" id="{F9B7133B-57D9-6B4C-9071-EFE7730839D0}"/>
              </a:ext>
            </a:extLst>
          </p:cNvPr>
          <p:cNvSpPr>
            <a:spLocks noGrp="1"/>
          </p:cNvSpPr>
          <p:nvPr>
            <p:ph sz="half" idx="2"/>
          </p:nvPr>
        </p:nvSpPr>
        <p:spPr/>
        <p:txBody>
          <a:bodyPr/>
          <a:lstStyle/>
          <a:p>
            <a:r>
              <a:rPr kumimoji="1" lang="zh-CN" altLang="en-US" dirty="0"/>
              <a:t>联邦学习</a:t>
            </a:r>
            <a:endParaRPr kumimoji="1" lang="en-US" altLang="zh-CN" dirty="0"/>
          </a:p>
          <a:p>
            <a:pPr lvl="1"/>
            <a:r>
              <a:rPr kumimoji="1" lang="zh-CN" altLang="en-US" dirty="0"/>
              <a:t>允许交换中间结果，但不是原始数据</a:t>
            </a:r>
            <a:endParaRPr kumimoji="1" lang="en-US" altLang="zh-CN" dirty="0"/>
          </a:p>
          <a:p>
            <a:r>
              <a:rPr kumimoji="1" lang="zh-CN" altLang="en-US" dirty="0"/>
              <a:t>多方安全计算</a:t>
            </a:r>
            <a:endParaRPr kumimoji="1" lang="en-US" altLang="zh-CN" dirty="0"/>
          </a:p>
          <a:p>
            <a:pPr lvl="1"/>
            <a:r>
              <a:rPr kumimoji="1" lang="zh-CN" altLang="en-US" dirty="0"/>
              <a:t>数据不泄漏（包括中间结果）</a:t>
            </a:r>
            <a:endParaRPr kumimoji="1" lang="en-US" altLang="zh-CN" dirty="0"/>
          </a:p>
          <a:p>
            <a:pPr lvl="1"/>
            <a:r>
              <a:rPr kumimoji="1" lang="zh-CN" altLang="en-US" dirty="0"/>
              <a:t>多方不串通</a:t>
            </a:r>
            <a:endParaRPr kumimoji="1" lang="en-US" altLang="zh-CN" dirty="0"/>
          </a:p>
          <a:p>
            <a:pPr lvl="1"/>
            <a:endParaRPr kumimoji="1" lang="en-US" altLang="zh-CN" dirty="0"/>
          </a:p>
        </p:txBody>
      </p:sp>
    </p:spTree>
    <p:extLst>
      <p:ext uri="{BB962C8B-B14F-4D97-AF65-F5344CB8AC3E}">
        <p14:creationId xmlns:p14="http://schemas.microsoft.com/office/powerpoint/2010/main" val="22040272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AD083B1-4D1D-F645-B718-FFC05F8AC8D9}"/>
              </a:ext>
            </a:extLst>
          </p:cNvPr>
          <p:cNvSpPr>
            <a:spLocks noGrp="1"/>
          </p:cNvSpPr>
          <p:nvPr>
            <p:ph type="title"/>
          </p:nvPr>
        </p:nvSpPr>
        <p:spPr>
          <a:xfrm>
            <a:off x="838200" y="365126"/>
            <a:ext cx="10515600" cy="635772"/>
          </a:xfrm>
        </p:spPr>
        <p:txBody>
          <a:bodyPr>
            <a:normAutofit fontScale="90000"/>
          </a:bodyPr>
          <a:lstStyle/>
          <a:p>
            <a:r>
              <a:rPr kumimoji="1" lang="zh-CN" altLang="en-US" dirty="0"/>
              <a:t>联邦学习的分类</a:t>
            </a:r>
          </a:p>
        </p:txBody>
      </p:sp>
      <p:sp>
        <p:nvSpPr>
          <p:cNvPr id="6" name="矩形 5">
            <a:extLst>
              <a:ext uri="{FF2B5EF4-FFF2-40B4-BE49-F238E27FC236}">
                <a16:creationId xmlns:a16="http://schemas.microsoft.com/office/drawing/2014/main" id="{C090730B-F664-3F48-B791-A8FE0D671779}"/>
              </a:ext>
            </a:extLst>
          </p:cNvPr>
          <p:cNvSpPr/>
          <p:nvPr/>
        </p:nvSpPr>
        <p:spPr>
          <a:xfrm>
            <a:off x="694267" y="1690689"/>
            <a:ext cx="4504265" cy="3643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50879706-233C-C443-8DD9-E72F0489E8CB}"/>
              </a:ext>
            </a:extLst>
          </p:cNvPr>
          <p:cNvSpPr/>
          <p:nvPr/>
        </p:nvSpPr>
        <p:spPr>
          <a:xfrm>
            <a:off x="1964267" y="2607733"/>
            <a:ext cx="3234265" cy="2726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22665900-364C-7D45-852C-723BAB33526C}"/>
              </a:ext>
            </a:extLst>
          </p:cNvPr>
          <p:cNvSpPr/>
          <p:nvPr/>
        </p:nvSpPr>
        <p:spPr>
          <a:xfrm>
            <a:off x="694267" y="1690688"/>
            <a:ext cx="3589866" cy="1492779"/>
          </a:xfrm>
          <a:prstGeom prst="rect">
            <a:avLst/>
          </a:prstGeom>
          <a:solidFill>
            <a:srgbClr val="FFC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72275232-FCD8-0F49-BA49-D751CC6E92FE}"/>
              </a:ext>
            </a:extLst>
          </p:cNvPr>
          <p:cNvSpPr/>
          <p:nvPr/>
        </p:nvSpPr>
        <p:spPr>
          <a:xfrm>
            <a:off x="1964266" y="1690688"/>
            <a:ext cx="2319867" cy="3643313"/>
          </a:xfrm>
          <a:prstGeom prst="rect">
            <a:avLst/>
          </a:prstGeom>
          <a:blipFill>
            <a:blip r:embed="rId2">
              <a:alphaModFix amt="22000"/>
            </a:blip>
            <a:tile tx="0" ty="0" sx="100000" sy="100000" flip="none" algn="tl"/>
          </a:blip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用户互补</a:t>
            </a:r>
          </a:p>
        </p:txBody>
      </p:sp>
      <p:sp>
        <p:nvSpPr>
          <p:cNvPr id="10" name="文本框 9">
            <a:extLst>
              <a:ext uri="{FF2B5EF4-FFF2-40B4-BE49-F238E27FC236}">
                <a16:creationId xmlns:a16="http://schemas.microsoft.com/office/drawing/2014/main" id="{6DC75682-F722-0942-8993-A81BB387005C}"/>
              </a:ext>
            </a:extLst>
          </p:cNvPr>
          <p:cNvSpPr txBox="1"/>
          <p:nvPr/>
        </p:nvSpPr>
        <p:spPr>
          <a:xfrm>
            <a:off x="2252133" y="935645"/>
            <a:ext cx="1107996" cy="369332"/>
          </a:xfrm>
          <a:prstGeom prst="rect">
            <a:avLst/>
          </a:prstGeom>
          <a:noFill/>
        </p:spPr>
        <p:txBody>
          <a:bodyPr wrap="none" rtlCol="0">
            <a:spAutoFit/>
          </a:bodyPr>
          <a:lstStyle/>
          <a:p>
            <a:r>
              <a:rPr kumimoji="1" lang="zh-CN" altLang="en-US" dirty="0"/>
              <a:t>横向联邦</a:t>
            </a:r>
          </a:p>
        </p:txBody>
      </p:sp>
      <p:sp>
        <p:nvSpPr>
          <p:cNvPr id="11" name="矩形 10">
            <a:extLst>
              <a:ext uri="{FF2B5EF4-FFF2-40B4-BE49-F238E27FC236}">
                <a16:creationId xmlns:a16="http://schemas.microsoft.com/office/drawing/2014/main" id="{8D51399C-9D5E-4841-968A-29B79D4FD177}"/>
              </a:ext>
            </a:extLst>
          </p:cNvPr>
          <p:cNvSpPr/>
          <p:nvPr/>
        </p:nvSpPr>
        <p:spPr>
          <a:xfrm>
            <a:off x="6950564" y="1690688"/>
            <a:ext cx="4504265" cy="3643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046478F-C0D1-AD4B-A302-C0A931FC3A67}"/>
              </a:ext>
            </a:extLst>
          </p:cNvPr>
          <p:cNvSpPr/>
          <p:nvPr/>
        </p:nvSpPr>
        <p:spPr>
          <a:xfrm>
            <a:off x="8220564" y="2607732"/>
            <a:ext cx="3234265" cy="2726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A5F53EF3-A5BC-154C-A42F-D23E33ED3B94}"/>
              </a:ext>
            </a:extLst>
          </p:cNvPr>
          <p:cNvSpPr/>
          <p:nvPr/>
        </p:nvSpPr>
        <p:spPr>
          <a:xfrm>
            <a:off x="6950565" y="1690687"/>
            <a:ext cx="2498236" cy="2695046"/>
          </a:xfrm>
          <a:prstGeom prst="rect">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4A94BF27-9F41-8C4B-A52D-5AF4C6665488}"/>
              </a:ext>
            </a:extLst>
          </p:cNvPr>
          <p:cNvSpPr txBox="1"/>
          <p:nvPr/>
        </p:nvSpPr>
        <p:spPr>
          <a:xfrm>
            <a:off x="8729700" y="817343"/>
            <a:ext cx="1107996" cy="369332"/>
          </a:xfrm>
          <a:prstGeom prst="rect">
            <a:avLst/>
          </a:prstGeom>
          <a:noFill/>
        </p:spPr>
        <p:txBody>
          <a:bodyPr wrap="none" rtlCol="0">
            <a:spAutoFit/>
          </a:bodyPr>
          <a:lstStyle/>
          <a:p>
            <a:r>
              <a:rPr kumimoji="1" lang="zh-CN" altLang="en-US" dirty="0"/>
              <a:t>纵向联邦</a:t>
            </a:r>
          </a:p>
        </p:txBody>
      </p:sp>
      <p:sp>
        <p:nvSpPr>
          <p:cNvPr id="21" name="矩形 20">
            <a:extLst>
              <a:ext uri="{FF2B5EF4-FFF2-40B4-BE49-F238E27FC236}">
                <a16:creationId xmlns:a16="http://schemas.microsoft.com/office/drawing/2014/main" id="{8E3FA545-78BD-DD4B-B703-FF6B5809065E}"/>
              </a:ext>
            </a:extLst>
          </p:cNvPr>
          <p:cNvSpPr/>
          <p:nvPr/>
        </p:nvSpPr>
        <p:spPr>
          <a:xfrm>
            <a:off x="4774283" y="2607732"/>
            <a:ext cx="424249" cy="2726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目标</a:t>
            </a:r>
            <a:endParaRPr kumimoji="1" lang="en-US" altLang="zh-CN" dirty="0"/>
          </a:p>
          <a:p>
            <a:pPr algn="ctr"/>
            <a:r>
              <a:rPr kumimoji="1" lang="zh-CN" altLang="en-US" dirty="0"/>
              <a:t>变量</a:t>
            </a:r>
            <a:endParaRPr kumimoji="1" lang="en-US" altLang="zh-CN" dirty="0"/>
          </a:p>
          <a:p>
            <a:pPr algn="ctr"/>
            <a:r>
              <a:rPr kumimoji="1" lang="en-US" altLang="zh-CN" dirty="0"/>
              <a:t>Y</a:t>
            </a:r>
            <a:endParaRPr kumimoji="1" lang="zh-CN" altLang="en-US" dirty="0"/>
          </a:p>
        </p:txBody>
      </p:sp>
      <p:sp>
        <p:nvSpPr>
          <p:cNvPr id="22" name="矩形 21">
            <a:extLst>
              <a:ext uri="{FF2B5EF4-FFF2-40B4-BE49-F238E27FC236}">
                <a16:creationId xmlns:a16="http://schemas.microsoft.com/office/drawing/2014/main" id="{D2102BF8-81C0-AF4F-933C-D85817C745AC}"/>
              </a:ext>
            </a:extLst>
          </p:cNvPr>
          <p:cNvSpPr/>
          <p:nvPr/>
        </p:nvSpPr>
        <p:spPr>
          <a:xfrm>
            <a:off x="11030580" y="2607732"/>
            <a:ext cx="424249" cy="2726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目标</a:t>
            </a:r>
            <a:endParaRPr kumimoji="1" lang="en-US" altLang="zh-CN" dirty="0"/>
          </a:p>
          <a:p>
            <a:pPr algn="ctr"/>
            <a:r>
              <a:rPr kumimoji="1" lang="zh-CN" altLang="en-US" dirty="0"/>
              <a:t>变量</a:t>
            </a:r>
            <a:endParaRPr kumimoji="1" lang="en-US" altLang="zh-CN" dirty="0"/>
          </a:p>
          <a:p>
            <a:pPr algn="ctr"/>
            <a:r>
              <a:rPr kumimoji="1" lang="en-US" altLang="zh-CN" dirty="0"/>
              <a:t>Y</a:t>
            </a:r>
            <a:endParaRPr kumimoji="1" lang="zh-CN" altLang="en-US" dirty="0"/>
          </a:p>
        </p:txBody>
      </p:sp>
      <p:sp>
        <p:nvSpPr>
          <p:cNvPr id="19" name="矩形 18">
            <a:extLst>
              <a:ext uri="{FF2B5EF4-FFF2-40B4-BE49-F238E27FC236}">
                <a16:creationId xmlns:a16="http://schemas.microsoft.com/office/drawing/2014/main" id="{81B2DC4C-D733-1846-B794-71909067B54C}"/>
              </a:ext>
            </a:extLst>
          </p:cNvPr>
          <p:cNvSpPr/>
          <p:nvPr/>
        </p:nvSpPr>
        <p:spPr>
          <a:xfrm>
            <a:off x="6950563" y="2607732"/>
            <a:ext cx="4504266" cy="1778000"/>
          </a:xfrm>
          <a:prstGeom prst="rect">
            <a:avLst/>
          </a:prstGeom>
          <a:blipFill>
            <a:blip r:embed="rId2">
              <a:alphaModFix amt="22000"/>
            </a:blip>
            <a:tile tx="0" ty="0" sx="100000" sy="100000" flip="none" algn="tl"/>
          </a:blip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变量互补</a:t>
            </a:r>
          </a:p>
        </p:txBody>
      </p:sp>
      <p:sp>
        <p:nvSpPr>
          <p:cNvPr id="24" name="文本框 23">
            <a:extLst>
              <a:ext uri="{FF2B5EF4-FFF2-40B4-BE49-F238E27FC236}">
                <a16:creationId xmlns:a16="http://schemas.microsoft.com/office/drawing/2014/main" id="{90DAF729-6505-2A44-BA69-2F2C6767604A}"/>
              </a:ext>
            </a:extLst>
          </p:cNvPr>
          <p:cNvSpPr txBox="1"/>
          <p:nvPr/>
        </p:nvSpPr>
        <p:spPr>
          <a:xfrm>
            <a:off x="694266" y="1717145"/>
            <a:ext cx="1024639" cy="369332"/>
          </a:xfrm>
          <a:prstGeom prst="rect">
            <a:avLst/>
          </a:prstGeom>
          <a:noFill/>
        </p:spPr>
        <p:txBody>
          <a:bodyPr wrap="none" rtlCol="0">
            <a:spAutoFit/>
          </a:bodyPr>
          <a:lstStyle/>
          <a:p>
            <a:r>
              <a:rPr kumimoji="1" lang="en-US" altLang="zh-CN" dirty="0"/>
              <a:t>A</a:t>
            </a:r>
            <a:r>
              <a:rPr kumimoji="1" lang="zh-CN" altLang="en-US" dirty="0"/>
              <a:t>方数据</a:t>
            </a:r>
          </a:p>
        </p:txBody>
      </p:sp>
      <p:sp>
        <p:nvSpPr>
          <p:cNvPr id="25" name="文本框 24">
            <a:extLst>
              <a:ext uri="{FF2B5EF4-FFF2-40B4-BE49-F238E27FC236}">
                <a16:creationId xmlns:a16="http://schemas.microsoft.com/office/drawing/2014/main" id="{288BA493-E2A2-284E-99AC-143C0F9010CA}"/>
              </a:ext>
            </a:extLst>
          </p:cNvPr>
          <p:cNvSpPr txBox="1"/>
          <p:nvPr/>
        </p:nvSpPr>
        <p:spPr>
          <a:xfrm>
            <a:off x="3716693" y="4964668"/>
            <a:ext cx="1005403" cy="369332"/>
          </a:xfrm>
          <a:prstGeom prst="rect">
            <a:avLst/>
          </a:prstGeom>
          <a:noFill/>
        </p:spPr>
        <p:txBody>
          <a:bodyPr wrap="none" rtlCol="0">
            <a:spAutoFit/>
          </a:bodyPr>
          <a:lstStyle/>
          <a:p>
            <a:r>
              <a:rPr kumimoji="1" lang="en-US" altLang="zh-CN" dirty="0"/>
              <a:t>B</a:t>
            </a:r>
            <a:r>
              <a:rPr kumimoji="1" lang="zh-CN" altLang="en-US" dirty="0"/>
              <a:t>方数据</a:t>
            </a:r>
          </a:p>
        </p:txBody>
      </p:sp>
      <p:sp>
        <p:nvSpPr>
          <p:cNvPr id="26" name="文本框 25">
            <a:extLst>
              <a:ext uri="{FF2B5EF4-FFF2-40B4-BE49-F238E27FC236}">
                <a16:creationId xmlns:a16="http://schemas.microsoft.com/office/drawing/2014/main" id="{C47F6787-6EC2-B244-ABDB-CA3D3BEDE300}"/>
              </a:ext>
            </a:extLst>
          </p:cNvPr>
          <p:cNvSpPr txBox="1"/>
          <p:nvPr/>
        </p:nvSpPr>
        <p:spPr>
          <a:xfrm>
            <a:off x="10487967" y="4051598"/>
            <a:ext cx="461665" cy="913070"/>
          </a:xfrm>
          <a:prstGeom prst="rect">
            <a:avLst/>
          </a:prstGeom>
          <a:noFill/>
        </p:spPr>
        <p:txBody>
          <a:bodyPr vert="eaVert" wrap="none" rtlCol="0">
            <a:spAutoFit/>
          </a:bodyPr>
          <a:lstStyle/>
          <a:p>
            <a:r>
              <a:rPr kumimoji="1" lang="en-US" altLang="zh-CN" dirty="0"/>
              <a:t>B</a:t>
            </a:r>
            <a:r>
              <a:rPr kumimoji="1" lang="zh-CN" altLang="en-US" dirty="0"/>
              <a:t>方数据</a:t>
            </a:r>
          </a:p>
        </p:txBody>
      </p:sp>
      <p:sp>
        <p:nvSpPr>
          <p:cNvPr id="27" name="文本框 26">
            <a:extLst>
              <a:ext uri="{FF2B5EF4-FFF2-40B4-BE49-F238E27FC236}">
                <a16:creationId xmlns:a16="http://schemas.microsoft.com/office/drawing/2014/main" id="{CB997E12-D33F-944C-A7FC-3E1D4E21EF80}"/>
              </a:ext>
            </a:extLst>
          </p:cNvPr>
          <p:cNvSpPr txBox="1"/>
          <p:nvPr/>
        </p:nvSpPr>
        <p:spPr>
          <a:xfrm>
            <a:off x="6989115" y="2121008"/>
            <a:ext cx="461665" cy="932307"/>
          </a:xfrm>
          <a:prstGeom prst="rect">
            <a:avLst/>
          </a:prstGeom>
          <a:noFill/>
        </p:spPr>
        <p:txBody>
          <a:bodyPr vert="eaVert" wrap="none" rtlCol="0">
            <a:spAutoFit/>
          </a:bodyPr>
          <a:lstStyle/>
          <a:p>
            <a:r>
              <a:rPr kumimoji="1" lang="en-US" altLang="zh-CN" dirty="0"/>
              <a:t>A</a:t>
            </a:r>
            <a:r>
              <a:rPr kumimoji="1" lang="zh-CN" altLang="en-US" dirty="0"/>
              <a:t>方数据</a:t>
            </a:r>
          </a:p>
        </p:txBody>
      </p:sp>
      <p:sp>
        <p:nvSpPr>
          <p:cNvPr id="28" name="文本框 27">
            <a:extLst>
              <a:ext uri="{FF2B5EF4-FFF2-40B4-BE49-F238E27FC236}">
                <a16:creationId xmlns:a16="http://schemas.microsoft.com/office/drawing/2014/main" id="{354CB469-62EE-B54B-B5AD-6678AF5982D9}"/>
              </a:ext>
            </a:extLst>
          </p:cNvPr>
          <p:cNvSpPr txBox="1"/>
          <p:nvPr/>
        </p:nvSpPr>
        <p:spPr>
          <a:xfrm>
            <a:off x="0" y="1321355"/>
            <a:ext cx="554960" cy="4247317"/>
          </a:xfrm>
          <a:prstGeom prst="rect">
            <a:avLst/>
          </a:prstGeom>
          <a:noFill/>
        </p:spPr>
        <p:txBody>
          <a:bodyPr wrap="none" rtlCol="0">
            <a:spAutoFit/>
          </a:bodyPr>
          <a:lstStyle/>
          <a:p>
            <a:endParaRPr kumimoji="1" lang="en-US" altLang="zh-CN" dirty="0"/>
          </a:p>
          <a:p>
            <a:r>
              <a:rPr kumimoji="1" lang="en-US" altLang="zh-CN" dirty="0"/>
              <a:t>UID</a:t>
            </a:r>
          </a:p>
          <a:p>
            <a:r>
              <a:rPr kumimoji="1" lang="en-US" altLang="zh-CN" dirty="0"/>
              <a:t>1</a:t>
            </a:r>
          </a:p>
          <a:p>
            <a:r>
              <a:rPr kumimoji="1" lang="en-US" altLang="zh-CN" dirty="0"/>
              <a:t>2</a:t>
            </a:r>
          </a:p>
          <a:p>
            <a:r>
              <a:rPr kumimoji="1" lang="en-US" altLang="zh-CN" dirty="0"/>
              <a:t>3</a:t>
            </a:r>
          </a:p>
          <a:p>
            <a:r>
              <a:rPr kumimoji="1" lang="en-US" altLang="zh-CN" dirty="0"/>
              <a:t>4</a:t>
            </a:r>
          </a:p>
          <a:p>
            <a:r>
              <a:rPr kumimoji="1" lang="en-US" altLang="zh-CN" dirty="0"/>
              <a:t>5</a:t>
            </a:r>
          </a:p>
          <a:p>
            <a:r>
              <a:rPr kumimoji="1" lang="en-US" altLang="zh-CN" dirty="0"/>
              <a:t>6</a:t>
            </a:r>
          </a:p>
          <a:p>
            <a:r>
              <a:rPr kumimoji="1" lang="en-US" altLang="zh-CN" dirty="0"/>
              <a:t>7</a:t>
            </a:r>
          </a:p>
          <a:p>
            <a:r>
              <a:rPr kumimoji="1" lang="en-US" altLang="zh-CN" dirty="0"/>
              <a:t>8</a:t>
            </a:r>
          </a:p>
          <a:p>
            <a:r>
              <a:rPr kumimoji="1" lang="en-US" altLang="zh-CN" dirty="0"/>
              <a:t>9</a:t>
            </a:r>
          </a:p>
          <a:p>
            <a:r>
              <a:rPr kumimoji="1" lang="en-US" altLang="zh-CN" dirty="0"/>
              <a:t>10</a:t>
            </a:r>
          </a:p>
          <a:p>
            <a:r>
              <a:rPr kumimoji="1" lang="en-US" altLang="zh-CN" dirty="0"/>
              <a:t>11</a:t>
            </a:r>
          </a:p>
          <a:p>
            <a:r>
              <a:rPr kumimoji="1" lang="en-US" altLang="zh-CN" dirty="0"/>
              <a:t>12</a:t>
            </a:r>
          </a:p>
          <a:p>
            <a:r>
              <a:rPr kumimoji="1" lang="en-US" altLang="zh-CN" dirty="0"/>
              <a:t>13</a:t>
            </a:r>
          </a:p>
        </p:txBody>
      </p:sp>
      <p:sp>
        <p:nvSpPr>
          <p:cNvPr id="29" name="文本框 28">
            <a:extLst>
              <a:ext uri="{FF2B5EF4-FFF2-40B4-BE49-F238E27FC236}">
                <a16:creationId xmlns:a16="http://schemas.microsoft.com/office/drawing/2014/main" id="{4293F2A1-BFC2-714C-8716-348C437A36B4}"/>
              </a:ext>
            </a:extLst>
          </p:cNvPr>
          <p:cNvSpPr txBox="1"/>
          <p:nvPr/>
        </p:nvSpPr>
        <p:spPr>
          <a:xfrm>
            <a:off x="6334985" y="1305530"/>
            <a:ext cx="554960" cy="4247317"/>
          </a:xfrm>
          <a:prstGeom prst="rect">
            <a:avLst/>
          </a:prstGeom>
          <a:noFill/>
        </p:spPr>
        <p:txBody>
          <a:bodyPr wrap="none" rtlCol="0">
            <a:spAutoFit/>
          </a:bodyPr>
          <a:lstStyle/>
          <a:p>
            <a:endParaRPr kumimoji="1" lang="en-US" altLang="zh-CN" dirty="0"/>
          </a:p>
          <a:p>
            <a:r>
              <a:rPr kumimoji="1" lang="en-US" altLang="zh-CN" dirty="0"/>
              <a:t>UID</a:t>
            </a:r>
          </a:p>
          <a:p>
            <a:r>
              <a:rPr kumimoji="1" lang="en-US" altLang="zh-CN" dirty="0"/>
              <a:t>1</a:t>
            </a:r>
          </a:p>
          <a:p>
            <a:r>
              <a:rPr kumimoji="1" lang="en-US" altLang="zh-CN" dirty="0"/>
              <a:t>2</a:t>
            </a:r>
          </a:p>
          <a:p>
            <a:r>
              <a:rPr kumimoji="1" lang="en-US" altLang="zh-CN" dirty="0"/>
              <a:t>3</a:t>
            </a:r>
          </a:p>
          <a:p>
            <a:r>
              <a:rPr kumimoji="1" lang="en-US" altLang="zh-CN" dirty="0"/>
              <a:t>4</a:t>
            </a:r>
          </a:p>
          <a:p>
            <a:r>
              <a:rPr kumimoji="1" lang="en-US" altLang="zh-CN" dirty="0"/>
              <a:t>5</a:t>
            </a:r>
          </a:p>
          <a:p>
            <a:r>
              <a:rPr kumimoji="1" lang="en-US" altLang="zh-CN" dirty="0"/>
              <a:t>6</a:t>
            </a:r>
          </a:p>
          <a:p>
            <a:r>
              <a:rPr kumimoji="1" lang="en-US" altLang="zh-CN" dirty="0"/>
              <a:t>7</a:t>
            </a:r>
          </a:p>
          <a:p>
            <a:r>
              <a:rPr kumimoji="1" lang="en-US" altLang="zh-CN" dirty="0"/>
              <a:t>8</a:t>
            </a:r>
          </a:p>
          <a:p>
            <a:r>
              <a:rPr kumimoji="1" lang="en-US" altLang="zh-CN" dirty="0"/>
              <a:t>9</a:t>
            </a:r>
          </a:p>
          <a:p>
            <a:r>
              <a:rPr kumimoji="1" lang="en-US" altLang="zh-CN" dirty="0"/>
              <a:t>10</a:t>
            </a:r>
          </a:p>
          <a:p>
            <a:r>
              <a:rPr kumimoji="1" lang="en-US" altLang="zh-CN" dirty="0"/>
              <a:t>11</a:t>
            </a:r>
          </a:p>
          <a:p>
            <a:r>
              <a:rPr kumimoji="1" lang="en-US" altLang="zh-CN" dirty="0"/>
              <a:t>12</a:t>
            </a:r>
          </a:p>
          <a:p>
            <a:r>
              <a:rPr kumimoji="1" lang="en-US" altLang="zh-CN" dirty="0"/>
              <a:t>13</a:t>
            </a:r>
          </a:p>
        </p:txBody>
      </p:sp>
      <p:sp>
        <p:nvSpPr>
          <p:cNvPr id="30" name="文本框 29">
            <a:extLst>
              <a:ext uri="{FF2B5EF4-FFF2-40B4-BE49-F238E27FC236}">
                <a16:creationId xmlns:a16="http://schemas.microsoft.com/office/drawing/2014/main" id="{9EBA4D90-8F5A-DF41-9128-EFC70332AAEA}"/>
              </a:ext>
            </a:extLst>
          </p:cNvPr>
          <p:cNvSpPr txBox="1"/>
          <p:nvPr/>
        </p:nvSpPr>
        <p:spPr>
          <a:xfrm>
            <a:off x="694266" y="1299474"/>
            <a:ext cx="4643572" cy="369332"/>
          </a:xfrm>
          <a:prstGeom prst="rect">
            <a:avLst/>
          </a:prstGeom>
          <a:noFill/>
        </p:spPr>
        <p:txBody>
          <a:bodyPr wrap="square" rtlCol="0">
            <a:spAutoFit/>
          </a:bodyPr>
          <a:lstStyle/>
          <a:p>
            <a:r>
              <a:rPr kumimoji="1" lang="en-US" altLang="zh-CN" dirty="0"/>
              <a:t>x1 x2 x3 x4 x5 x6 x7 x8 x9 x10 x11 x12 x13  y</a:t>
            </a:r>
            <a:endParaRPr kumimoji="1" lang="zh-CN" altLang="en-US" dirty="0"/>
          </a:p>
        </p:txBody>
      </p:sp>
      <p:sp>
        <p:nvSpPr>
          <p:cNvPr id="31" name="文本框 30">
            <a:extLst>
              <a:ext uri="{FF2B5EF4-FFF2-40B4-BE49-F238E27FC236}">
                <a16:creationId xmlns:a16="http://schemas.microsoft.com/office/drawing/2014/main" id="{33B0EC6F-E1B0-D34A-B0F6-83390499C2B5}"/>
              </a:ext>
            </a:extLst>
          </p:cNvPr>
          <p:cNvSpPr txBox="1"/>
          <p:nvPr/>
        </p:nvSpPr>
        <p:spPr>
          <a:xfrm>
            <a:off x="6916697" y="1268449"/>
            <a:ext cx="4643572" cy="369332"/>
          </a:xfrm>
          <a:prstGeom prst="rect">
            <a:avLst/>
          </a:prstGeom>
          <a:noFill/>
        </p:spPr>
        <p:txBody>
          <a:bodyPr wrap="square" rtlCol="0">
            <a:spAutoFit/>
          </a:bodyPr>
          <a:lstStyle/>
          <a:p>
            <a:r>
              <a:rPr kumimoji="1" lang="en-US" altLang="zh-CN" dirty="0"/>
              <a:t>x1 x2 x3 x4 x5 x6 x7 x8 x9 x10 x11 x12 x13  y</a:t>
            </a:r>
            <a:endParaRPr kumimoji="1" lang="zh-CN" altLang="en-US" dirty="0"/>
          </a:p>
        </p:txBody>
      </p:sp>
    </p:spTree>
    <p:extLst>
      <p:ext uri="{BB962C8B-B14F-4D97-AF65-F5344CB8AC3E}">
        <p14:creationId xmlns:p14="http://schemas.microsoft.com/office/powerpoint/2010/main" val="1644226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2043A3-3069-EA4E-B01B-BC8879AD8E67}"/>
              </a:ext>
            </a:extLst>
          </p:cNvPr>
          <p:cNvSpPr>
            <a:spLocks noGrp="1"/>
          </p:cNvSpPr>
          <p:nvPr>
            <p:ph type="title"/>
          </p:nvPr>
        </p:nvSpPr>
        <p:spPr/>
        <p:txBody>
          <a:bodyPr>
            <a:normAutofit/>
          </a:bodyPr>
          <a:lstStyle/>
          <a:p>
            <a:r>
              <a:rPr kumimoji="1" lang="zh-CN" altLang="en-US" sz="4000" dirty="0"/>
              <a:t>问题</a:t>
            </a:r>
            <a:r>
              <a:rPr kumimoji="1" lang="en-US" altLang="zh-CN" sz="4000" dirty="0"/>
              <a:t>:</a:t>
            </a:r>
            <a:endParaRPr kumimoji="1" lang="zh-CN" altLang="en-US" sz="4000" dirty="0"/>
          </a:p>
        </p:txBody>
      </p:sp>
      <p:sp>
        <p:nvSpPr>
          <p:cNvPr id="3" name="文本占位符 2">
            <a:extLst>
              <a:ext uri="{FF2B5EF4-FFF2-40B4-BE49-F238E27FC236}">
                <a16:creationId xmlns:a16="http://schemas.microsoft.com/office/drawing/2014/main" id="{1E3E3F4C-F85C-274A-84CC-7A3D46EAC585}"/>
              </a:ext>
            </a:extLst>
          </p:cNvPr>
          <p:cNvSpPr>
            <a:spLocks noGrp="1"/>
          </p:cNvSpPr>
          <p:nvPr>
            <p:ph type="body" idx="1"/>
          </p:nvPr>
        </p:nvSpPr>
        <p:spPr/>
        <p:txBody>
          <a:bodyPr/>
          <a:lstStyle/>
          <a:p>
            <a:r>
              <a:rPr kumimoji="1" lang="zh-CN" altLang="en-US" dirty="0"/>
              <a:t>如何在</a:t>
            </a:r>
            <a:r>
              <a:rPr kumimoji="1" lang="zh-CN" altLang="en-US" sz="3600" dirty="0"/>
              <a:t>数据隐私安全</a:t>
            </a:r>
            <a:r>
              <a:rPr kumimoji="1" lang="zh-CN" altLang="en-US" dirty="0"/>
              <a:t>的前提下完成机器学习的协作</a:t>
            </a:r>
          </a:p>
        </p:txBody>
      </p:sp>
    </p:spTree>
    <p:extLst>
      <p:ext uri="{BB962C8B-B14F-4D97-AF65-F5344CB8AC3E}">
        <p14:creationId xmlns:p14="http://schemas.microsoft.com/office/powerpoint/2010/main" val="552662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F5217DB-179F-884E-873A-F16903E3F5E7}"/>
              </a:ext>
            </a:extLst>
          </p:cNvPr>
          <p:cNvSpPr>
            <a:spLocks noGrp="1"/>
          </p:cNvSpPr>
          <p:nvPr>
            <p:ph type="title"/>
          </p:nvPr>
        </p:nvSpPr>
        <p:spPr/>
        <p:txBody>
          <a:bodyPr/>
          <a:lstStyle/>
          <a:p>
            <a:r>
              <a:rPr kumimoji="1" lang="zh-CN" altLang="en-US" dirty="0"/>
              <a:t>纵向联邦学习</a:t>
            </a:r>
          </a:p>
        </p:txBody>
      </p:sp>
      <p:sp>
        <p:nvSpPr>
          <p:cNvPr id="5" name="内容占位符 4">
            <a:extLst>
              <a:ext uri="{FF2B5EF4-FFF2-40B4-BE49-F238E27FC236}">
                <a16:creationId xmlns:a16="http://schemas.microsoft.com/office/drawing/2014/main" id="{19CB70CC-839B-9442-89A0-5BEDB7EBB4FC}"/>
              </a:ext>
            </a:extLst>
          </p:cNvPr>
          <p:cNvSpPr>
            <a:spLocks noGrp="1"/>
          </p:cNvSpPr>
          <p:nvPr>
            <p:ph sz="half" idx="1"/>
          </p:nvPr>
        </p:nvSpPr>
        <p:spPr/>
        <p:txBody>
          <a:bodyPr/>
          <a:lstStyle/>
          <a:p>
            <a:r>
              <a:rPr kumimoji="1" lang="zh-CN" altLang="en-US" dirty="0"/>
              <a:t>目标：</a:t>
            </a:r>
            <a:endParaRPr kumimoji="1" lang="en-US" altLang="zh-CN" dirty="0"/>
          </a:p>
          <a:p>
            <a:pPr lvl="1"/>
            <a:r>
              <a:rPr kumimoji="1" lang="en-US" altLang="zh-CN" dirty="0"/>
              <a:t>A</a:t>
            </a:r>
            <a:r>
              <a:rPr kumimoji="1" lang="zh-CN" altLang="en-US" dirty="0"/>
              <a:t>方和</a:t>
            </a:r>
            <a:r>
              <a:rPr kumimoji="1" lang="en-US" altLang="zh-CN" dirty="0"/>
              <a:t>B</a:t>
            </a:r>
            <a:r>
              <a:rPr kumimoji="1" lang="zh-CN" altLang="en-US" dirty="0"/>
              <a:t>方联合建立模型</a:t>
            </a:r>
            <a:endParaRPr kumimoji="1" lang="en-US" altLang="zh-CN" dirty="0"/>
          </a:p>
          <a:p>
            <a:r>
              <a:rPr kumimoji="1" lang="zh-CN" altLang="en-US" dirty="0"/>
              <a:t>假设</a:t>
            </a:r>
            <a:endParaRPr kumimoji="1" lang="en-US" altLang="zh-CN" dirty="0"/>
          </a:p>
          <a:p>
            <a:pPr lvl="1"/>
            <a:r>
              <a:rPr kumimoji="1" lang="zh-CN" altLang="en-US" dirty="0"/>
              <a:t>只有一方有标签</a:t>
            </a:r>
            <a:r>
              <a:rPr kumimoji="1" lang="en-US" altLang="zh-CN" dirty="0"/>
              <a:t>Y</a:t>
            </a:r>
          </a:p>
          <a:p>
            <a:pPr lvl="1"/>
            <a:r>
              <a:rPr kumimoji="1" lang="zh-CN" altLang="en-US" dirty="0"/>
              <a:t>数据不泄漏</a:t>
            </a:r>
          </a:p>
        </p:txBody>
      </p:sp>
      <p:graphicFrame>
        <p:nvGraphicFramePr>
          <p:cNvPr id="7" name="表格 6">
            <a:extLst>
              <a:ext uri="{FF2B5EF4-FFF2-40B4-BE49-F238E27FC236}">
                <a16:creationId xmlns:a16="http://schemas.microsoft.com/office/drawing/2014/main" id="{2065A1F3-F824-A640-90AE-D44CE783536C}"/>
              </a:ext>
            </a:extLst>
          </p:cNvPr>
          <p:cNvGraphicFramePr>
            <a:graphicFrameLocks noGrp="1"/>
          </p:cNvGraphicFramePr>
          <p:nvPr/>
        </p:nvGraphicFramePr>
        <p:xfrm>
          <a:off x="4758267" y="3323164"/>
          <a:ext cx="3183468" cy="2980904"/>
        </p:xfrm>
        <a:graphic>
          <a:graphicData uri="http://schemas.openxmlformats.org/drawingml/2006/table">
            <a:tbl>
              <a:tblPr firstRow="1" bandRow="1">
                <a:tableStyleId>{5C22544A-7EE6-4342-B048-85BDC9FD1C3A}</a:tableStyleId>
              </a:tblPr>
              <a:tblGrid>
                <a:gridCol w="795867">
                  <a:extLst>
                    <a:ext uri="{9D8B030D-6E8A-4147-A177-3AD203B41FA5}">
                      <a16:colId xmlns:a16="http://schemas.microsoft.com/office/drawing/2014/main" val="174980438"/>
                    </a:ext>
                  </a:extLst>
                </a:gridCol>
                <a:gridCol w="795867">
                  <a:extLst>
                    <a:ext uri="{9D8B030D-6E8A-4147-A177-3AD203B41FA5}">
                      <a16:colId xmlns:a16="http://schemas.microsoft.com/office/drawing/2014/main" val="1480406600"/>
                    </a:ext>
                  </a:extLst>
                </a:gridCol>
                <a:gridCol w="795867">
                  <a:extLst>
                    <a:ext uri="{9D8B030D-6E8A-4147-A177-3AD203B41FA5}">
                      <a16:colId xmlns:a16="http://schemas.microsoft.com/office/drawing/2014/main" val="2616446534"/>
                    </a:ext>
                  </a:extLst>
                </a:gridCol>
                <a:gridCol w="795867">
                  <a:extLst>
                    <a:ext uri="{9D8B030D-6E8A-4147-A177-3AD203B41FA5}">
                      <a16:colId xmlns:a16="http://schemas.microsoft.com/office/drawing/2014/main" val="430458796"/>
                    </a:ext>
                  </a:extLst>
                </a:gridCol>
              </a:tblGrid>
              <a:tr h="310089">
                <a:tc>
                  <a:txBody>
                    <a:bodyPr/>
                    <a:lstStyle/>
                    <a:p>
                      <a:r>
                        <a:rPr lang="en-US" altLang="zh-CN" dirty="0"/>
                        <a:t>ID</a:t>
                      </a:r>
                      <a:endParaRPr lang="zh-CN" altLang="en-US" dirty="0"/>
                    </a:p>
                  </a:txBody>
                  <a:tcPr/>
                </a:tc>
                <a:tc>
                  <a:txBody>
                    <a:bodyPr/>
                    <a:lstStyle/>
                    <a:p>
                      <a:r>
                        <a:rPr lang="en-US" altLang="zh-CN" dirty="0"/>
                        <a:t>X1</a:t>
                      </a:r>
                      <a:endParaRPr lang="zh-CN" altLang="en-US" dirty="0"/>
                    </a:p>
                  </a:txBody>
                  <a:tcPr/>
                </a:tc>
                <a:tc>
                  <a:txBody>
                    <a:bodyPr/>
                    <a:lstStyle/>
                    <a:p>
                      <a:r>
                        <a:rPr lang="en-US" altLang="zh-CN" dirty="0"/>
                        <a:t>X2</a:t>
                      </a:r>
                      <a:endParaRPr lang="zh-CN" altLang="en-US" dirty="0"/>
                    </a:p>
                  </a:txBody>
                  <a:tcPr/>
                </a:tc>
                <a:tc>
                  <a:txBody>
                    <a:bodyPr/>
                    <a:lstStyle/>
                    <a:p>
                      <a:r>
                        <a:rPr lang="en-US" altLang="zh-CN" dirty="0"/>
                        <a:t>X3</a:t>
                      </a:r>
                      <a:endParaRPr lang="zh-CN" altLang="en-US" dirty="0"/>
                    </a:p>
                  </a:txBody>
                  <a:tcPr/>
                </a:tc>
                <a:extLst>
                  <a:ext uri="{0D108BD9-81ED-4DB2-BD59-A6C34878D82A}">
                    <a16:rowId xmlns:a16="http://schemas.microsoft.com/office/drawing/2014/main" val="3510253119"/>
                  </a:ext>
                </a:extLst>
              </a:tr>
              <a:tr h="373592">
                <a:tc>
                  <a:txBody>
                    <a:bodyPr/>
                    <a:lstStyle/>
                    <a:p>
                      <a:r>
                        <a:rPr lang="en-US" altLang="zh-CN" dirty="0"/>
                        <a:t>1001</a:t>
                      </a:r>
                      <a:endParaRPr lang="zh-CN" altLang="en-US" dirty="0"/>
                    </a:p>
                  </a:txBody>
                  <a:tcPr>
                    <a:solidFill>
                      <a:schemeClr val="accent6">
                        <a:lumMod val="60000"/>
                        <a:lumOff val="40000"/>
                      </a:schemeClr>
                    </a:solidFill>
                  </a:tcPr>
                </a:tc>
                <a:tc>
                  <a:txBody>
                    <a:bodyPr/>
                    <a:lstStyle/>
                    <a:p>
                      <a:r>
                        <a:rPr lang="en-US" altLang="zh-CN" dirty="0"/>
                        <a:t>3</a:t>
                      </a:r>
                      <a:endParaRPr lang="zh-CN" altLang="en-US" dirty="0"/>
                    </a:p>
                  </a:txBody>
                  <a:tcPr>
                    <a:solidFill>
                      <a:schemeClr val="accent6">
                        <a:lumMod val="60000"/>
                        <a:lumOff val="40000"/>
                      </a:schemeClr>
                    </a:solidFill>
                  </a:tcPr>
                </a:tc>
                <a:tc>
                  <a:txBody>
                    <a:bodyPr/>
                    <a:lstStyle/>
                    <a:p>
                      <a:r>
                        <a:rPr lang="en-US" altLang="zh-CN" dirty="0"/>
                        <a:t>100</a:t>
                      </a:r>
                      <a:endParaRPr lang="zh-CN" altLang="en-US" dirty="0"/>
                    </a:p>
                  </a:txBody>
                  <a:tcPr>
                    <a:solidFill>
                      <a:schemeClr val="accent6">
                        <a:lumMod val="60000"/>
                        <a:lumOff val="40000"/>
                      </a:schemeClr>
                    </a:solidFill>
                  </a:tcPr>
                </a:tc>
                <a:tc>
                  <a:txBody>
                    <a:bodyPr/>
                    <a:lstStyle/>
                    <a:p>
                      <a:r>
                        <a:rPr lang="en-US" altLang="zh-CN" dirty="0"/>
                        <a:t>1000</a:t>
                      </a:r>
                      <a:endParaRPr lang="zh-CN" altLang="en-US" dirty="0"/>
                    </a:p>
                  </a:txBody>
                  <a:tcPr>
                    <a:solidFill>
                      <a:schemeClr val="accent6">
                        <a:lumMod val="60000"/>
                        <a:lumOff val="40000"/>
                      </a:schemeClr>
                    </a:solidFill>
                  </a:tcPr>
                </a:tc>
                <a:extLst>
                  <a:ext uri="{0D108BD9-81ED-4DB2-BD59-A6C34878D82A}">
                    <a16:rowId xmlns:a16="http://schemas.microsoft.com/office/drawing/2014/main" val="767600160"/>
                  </a:ext>
                </a:extLst>
              </a:tr>
              <a:tr h="373592">
                <a:tc>
                  <a:txBody>
                    <a:bodyPr/>
                    <a:lstStyle/>
                    <a:p>
                      <a:r>
                        <a:rPr lang="en-US" altLang="zh-CN" dirty="0"/>
                        <a:t>1002</a:t>
                      </a:r>
                      <a:endParaRPr lang="zh-CN" altLang="en-US" dirty="0"/>
                    </a:p>
                  </a:txBody>
                  <a:tcPr>
                    <a:solidFill>
                      <a:schemeClr val="accent6">
                        <a:lumMod val="60000"/>
                        <a:lumOff val="40000"/>
                      </a:schemeClr>
                    </a:solidFill>
                  </a:tcPr>
                </a:tc>
                <a:tc>
                  <a:txBody>
                    <a:bodyPr/>
                    <a:lstStyle/>
                    <a:p>
                      <a:r>
                        <a:rPr lang="en-US" altLang="zh-CN" dirty="0"/>
                        <a:t>5</a:t>
                      </a:r>
                      <a:endParaRPr lang="zh-CN" altLang="en-US" dirty="0"/>
                    </a:p>
                  </a:txBody>
                  <a:tcPr>
                    <a:solidFill>
                      <a:schemeClr val="accent6">
                        <a:lumMod val="60000"/>
                        <a:lumOff val="40000"/>
                      </a:schemeClr>
                    </a:solidFill>
                  </a:tcPr>
                </a:tc>
                <a:tc>
                  <a:txBody>
                    <a:bodyPr/>
                    <a:lstStyle/>
                    <a:p>
                      <a:r>
                        <a:rPr lang="en-US" altLang="zh-CN" dirty="0"/>
                        <a:t>20</a:t>
                      </a:r>
                      <a:endParaRPr lang="zh-CN" altLang="en-US" dirty="0"/>
                    </a:p>
                  </a:txBody>
                  <a:tcPr>
                    <a:solidFill>
                      <a:schemeClr val="accent6">
                        <a:lumMod val="60000"/>
                        <a:lumOff val="40000"/>
                      </a:schemeClr>
                    </a:solidFill>
                  </a:tcPr>
                </a:tc>
                <a:tc>
                  <a:txBody>
                    <a:bodyPr/>
                    <a:lstStyle/>
                    <a:p>
                      <a:r>
                        <a:rPr lang="en-US" altLang="zh-CN" dirty="0"/>
                        <a:t>3000</a:t>
                      </a:r>
                      <a:endParaRPr lang="zh-CN" altLang="en-US" dirty="0"/>
                    </a:p>
                  </a:txBody>
                  <a:tcPr>
                    <a:solidFill>
                      <a:schemeClr val="accent6">
                        <a:lumMod val="60000"/>
                        <a:lumOff val="40000"/>
                      </a:schemeClr>
                    </a:solidFill>
                  </a:tcPr>
                </a:tc>
                <a:extLst>
                  <a:ext uri="{0D108BD9-81ED-4DB2-BD59-A6C34878D82A}">
                    <a16:rowId xmlns:a16="http://schemas.microsoft.com/office/drawing/2014/main" val="1694187830"/>
                  </a:ext>
                </a:extLst>
              </a:tr>
              <a:tr h="373592">
                <a:tc>
                  <a:txBody>
                    <a:bodyPr/>
                    <a:lstStyle/>
                    <a:p>
                      <a:r>
                        <a:rPr lang="en-US" altLang="zh-CN" dirty="0"/>
                        <a:t>1003</a:t>
                      </a:r>
                      <a:endParaRPr lang="zh-CN" altLang="en-US" dirty="0"/>
                    </a:p>
                  </a:txBody>
                  <a:tcPr>
                    <a:solidFill>
                      <a:schemeClr val="accent6">
                        <a:lumMod val="60000"/>
                        <a:lumOff val="40000"/>
                      </a:schemeClr>
                    </a:solidFill>
                  </a:tcPr>
                </a:tc>
                <a:tc>
                  <a:txBody>
                    <a:bodyPr/>
                    <a:lstStyle/>
                    <a:p>
                      <a:r>
                        <a:rPr lang="en-US" altLang="zh-CN" dirty="0"/>
                        <a:t>7</a:t>
                      </a:r>
                      <a:endParaRPr lang="zh-CN" altLang="en-US" dirty="0"/>
                    </a:p>
                  </a:txBody>
                  <a:tcPr>
                    <a:solidFill>
                      <a:schemeClr val="accent6">
                        <a:lumMod val="60000"/>
                        <a:lumOff val="40000"/>
                      </a:schemeClr>
                    </a:solidFill>
                  </a:tcPr>
                </a:tc>
                <a:tc>
                  <a:txBody>
                    <a:bodyPr/>
                    <a:lstStyle/>
                    <a:p>
                      <a:r>
                        <a:rPr lang="en-US" altLang="zh-CN" dirty="0"/>
                        <a:t>46</a:t>
                      </a:r>
                      <a:endParaRPr lang="zh-CN" altLang="en-US" dirty="0"/>
                    </a:p>
                  </a:txBody>
                  <a:tcPr>
                    <a:solidFill>
                      <a:schemeClr val="accent6">
                        <a:lumMod val="60000"/>
                        <a:lumOff val="40000"/>
                      </a:schemeClr>
                    </a:solidFill>
                  </a:tcPr>
                </a:tc>
                <a:tc>
                  <a:txBody>
                    <a:bodyPr/>
                    <a:lstStyle/>
                    <a:p>
                      <a:r>
                        <a:rPr lang="en-US" altLang="zh-CN" dirty="0"/>
                        <a:t>1500</a:t>
                      </a:r>
                      <a:endParaRPr lang="zh-CN" altLang="en-US" dirty="0"/>
                    </a:p>
                  </a:txBody>
                  <a:tcPr>
                    <a:solidFill>
                      <a:schemeClr val="accent6">
                        <a:lumMod val="60000"/>
                        <a:lumOff val="40000"/>
                      </a:schemeClr>
                    </a:solidFill>
                  </a:tcPr>
                </a:tc>
                <a:extLst>
                  <a:ext uri="{0D108BD9-81ED-4DB2-BD59-A6C34878D82A}">
                    <a16:rowId xmlns:a16="http://schemas.microsoft.com/office/drawing/2014/main" val="1185359995"/>
                  </a:ext>
                </a:extLst>
              </a:tr>
              <a:tr h="373592">
                <a:tc>
                  <a:txBody>
                    <a:bodyPr/>
                    <a:lstStyle/>
                    <a:p>
                      <a:r>
                        <a:rPr lang="en-US" altLang="zh-CN" dirty="0"/>
                        <a:t>1004</a:t>
                      </a:r>
                      <a:endParaRPr lang="zh-CN" altLang="en-US" dirty="0"/>
                    </a:p>
                  </a:txBody>
                  <a:tcPr>
                    <a:solidFill>
                      <a:schemeClr val="accent6">
                        <a:lumMod val="60000"/>
                        <a:lumOff val="40000"/>
                      </a:schemeClr>
                    </a:solidFill>
                  </a:tcPr>
                </a:tc>
                <a:tc>
                  <a:txBody>
                    <a:bodyPr/>
                    <a:lstStyle/>
                    <a:p>
                      <a:r>
                        <a:rPr lang="en-US" altLang="zh-CN" dirty="0"/>
                        <a:t>1</a:t>
                      </a:r>
                      <a:endParaRPr lang="zh-CN" altLang="en-US" dirty="0"/>
                    </a:p>
                  </a:txBody>
                  <a:tcPr>
                    <a:solidFill>
                      <a:schemeClr val="accent6">
                        <a:lumMod val="60000"/>
                        <a:lumOff val="40000"/>
                      </a:schemeClr>
                    </a:solidFill>
                  </a:tcPr>
                </a:tc>
                <a:tc>
                  <a:txBody>
                    <a:bodyPr/>
                    <a:lstStyle/>
                    <a:p>
                      <a:r>
                        <a:rPr lang="en-US" altLang="zh-CN" dirty="0"/>
                        <a:t>70</a:t>
                      </a:r>
                      <a:endParaRPr lang="zh-CN" altLang="en-US" dirty="0"/>
                    </a:p>
                  </a:txBody>
                  <a:tcPr>
                    <a:solidFill>
                      <a:schemeClr val="accent6">
                        <a:lumMod val="60000"/>
                        <a:lumOff val="40000"/>
                      </a:schemeClr>
                    </a:solidFill>
                  </a:tcPr>
                </a:tc>
                <a:tc>
                  <a:txBody>
                    <a:bodyPr/>
                    <a:lstStyle/>
                    <a:p>
                      <a:r>
                        <a:rPr lang="en-US" altLang="zh-CN" dirty="0"/>
                        <a:t>3000</a:t>
                      </a:r>
                      <a:endParaRPr lang="zh-CN" altLang="en-US" dirty="0"/>
                    </a:p>
                  </a:txBody>
                  <a:tcPr>
                    <a:solidFill>
                      <a:schemeClr val="accent6">
                        <a:lumMod val="60000"/>
                        <a:lumOff val="40000"/>
                      </a:schemeClr>
                    </a:solidFill>
                  </a:tcPr>
                </a:tc>
                <a:extLst>
                  <a:ext uri="{0D108BD9-81ED-4DB2-BD59-A6C34878D82A}">
                    <a16:rowId xmlns:a16="http://schemas.microsoft.com/office/drawing/2014/main" val="3907457032"/>
                  </a:ext>
                </a:extLst>
              </a:tr>
              <a:tr h="373592">
                <a:tc>
                  <a:txBody>
                    <a:bodyPr/>
                    <a:lstStyle/>
                    <a:p>
                      <a:r>
                        <a:rPr lang="en-US" altLang="zh-CN" dirty="0"/>
                        <a:t>1005</a:t>
                      </a:r>
                      <a:endParaRPr lang="zh-CN" altLang="en-US" dirty="0"/>
                    </a:p>
                  </a:txBody>
                  <a:tcPr/>
                </a:tc>
                <a:tc>
                  <a:txBody>
                    <a:bodyPr/>
                    <a:lstStyle/>
                    <a:p>
                      <a:r>
                        <a:rPr lang="en-US" altLang="zh-CN" dirty="0"/>
                        <a:t>4</a:t>
                      </a:r>
                      <a:endParaRPr lang="zh-CN" altLang="en-US" dirty="0"/>
                    </a:p>
                  </a:txBody>
                  <a:tcPr/>
                </a:tc>
                <a:tc>
                  <a:txBody>
                    <a:bodyPr/>
                    <a:lstStyle/>
                    <a:p>
                      <a:r>
                        <a:rPr lang="en-US" altLang="zh-CN" dirty="0"/>
                        <a:t>38</a:t>
                      </a:r>
                      <a:endParaRPr lang="zh-CN" altLang="en-US" dirty="0"/>
                    </a:p>
                  </a:txBody>
                  <a:tcPr/>
                </a:tc>
                <a:tc>
                  <a:txBody>
                    <a:bodyPr/>
                    <a:lstStyle/>
                    <a:p>
                      <a:r>
                        <a:rPr lang="en-US" altLang="zh-CN" dirty="0"/>
                        <a:t>2000</a:t>
                      </a:r>
                      <a:endParaRPr lang="zh-CN" altLang="en-US" dirty="0"/>
                    </a:p>
                  </a:txBody>
                  <a:tcPr/>
                </a:tc>
                <a:extLst>
                  <a:ext uri="{0D108BD9-81ED-4DB2-BD59-A6C34878D82A}">
                    <a16:rowId xmlns:a16="http://schemas.microsoft.com/office/drawing/2014/main" val="323893057"/>
                  </a:ext>
                </a:extLst>
              </a:tr>
              <a:tr h="373592">
                <a:tc>
                  <a:txBody>
                    <a:bodyPr/>
                    <a:lstStyle/>
                    <a:p>
                      <a:r>
                        <a:rPr lang="en-US" altLang="zh-CN" dirty="0"/>
                        <a:t>1006</a:t>
                      </a:r>
                      <a:endParaRPr lang="zh-CN" altLang="en-US" dirty="0"/>
                    </a:p>
                  </a:txBody>
                  <a:tcPr/>
                </a:tc>
                <a:tc>
                  <a:txBody>
                    <a:bodyPr/>
                    <a:lstStyle/>
                    <a:p>
                      <a:r>
                        <a:rPr lang="en-US" altLang="zh-CN" dirty="0"/>
                        <a:t>6</a:t>
                      </a:r>
                      <a:endParaRPr lang="zh-CN" altLang="en-US" dirty="0"/>
                    </a:p>
                  </a:txBody>
                  <a:tcPr/>
                </a:tc>
                <a:tc>
                  <a:txBody>
                    <a:bodyPr/>
                    <a:lstStyle/>
                    <a:p>
                      <a:r>
                        <a:rPr lang="en-US" altLang="zh-CN" dirty="0"/>
                        <a:t>60</a:t>
                      </a:r>
                      <a:endParaRPr lang="zh-CN" altLang="en-US" dirty="0"/>
                    </a:p>
                  </a:txBody>
                  <a:tcPr/>
                </a:tc>
                <a:tc>
                  <a:txBody>
                    <a:bodyPr/>
                    <a:lstStyle/>
                    <a:p>
                      <a:r>
                        <a:rPr lang="en-US" altLang="zh-CN" dirty="0"/>
                        <a:t>1000</a:t>
                      </a:r>
                      <a:endParaRPr lang="zh-CN" altLang="en-US" dirty="0"/>
                    </a:p>
                  </a:txBody>
                  <a:tcPr/>
                </a:tc>
                <a:extLst>
                  <a:ext uri="{0D108BD9-81ED-4DB2-BD59-A6C34878D82A}">
                    <a16:rowId xmlns:a16="http://schemas.microsoft.com/office/drawing/2014/main" val="4190973417"/>
                  </a:ext>
                </a:extLst>
              </a:tr>
              <a:tr h="373592">
                <a:tc>
                  <a:txBody>
                    <a:bodyPr/>
                    <a:lstStyle/>
                    <a:p>
                      <a:r>
                        <a:rPr lang="en-US" altLang="zh-CN" dirty="0"/>
                        <a:t>1007</a:t>
                      </a:r>
                      <a:endParaRPr lang="zh-CN" altLang="en-US" dirty="0"/>
                    </a:p>
                  </a:txBody>
                  <a:tcPr/>
                </a:tc>
                <a:tc>
                  <a:txBody>
                    <a:bodyPr/>
                    <a:lstStyle/>
                    <a:p>
                      <a:r>
                        <a:rPr lang="en-US" altLang="zh-CN" dirty="0"/>
                        <a:t>9</a:t>
                      </a:r>
                      <a:endParaRPr lang="zh-CN" altLang="en-US" dirty="0"/>
                    </a:p>
                  </a:txBody>
                  <a:tcPr/>
                </a:tc>
                <a:tc>
                  <a:txBody>
                    <a:bodyPr/>
                    <a:lstStyle/>
                    <a:p>
                      <a:r>
                        <a:rPr lang="en-US" altLang="zh-CN" dirty="0"/>
                        <a:t>90</a:t>
                      </a:r>
                      <a:endParaRPr lang="zh-CN" altLang="en-US" dirty="0"/>
                    </a:p>
                  </a:txBody>
                  <a:tcPr/>
                </a:tc>
                <a:tc>
                  <a:txBody>
                    <a:bodyPr/>
                    <a:lstStyle/>
                    <a:p>
                      <a:r>
                        <a:rPr lang="en-US" altLang="zh-CN" dirty="0"/>
                        <a:t>500</a:t>
                      </a:r>
                      <a:endParaRPr lang="zh-CN" altLang="en-US" dirty="0"/>
                    </a:p>
                  </a:txBody>
                  <a:tcPr/>
                </a:tc>
                <a:extLst>
                  <a:ext uri="{0D108BD9-81ED-4DB2-BD59-A6C34878D82A}">
                    <a16:rowId xmlns:a16="http://schemas.microsoft.com/office/drawing/2014/main" val="3372889698"/>
                  </a:ext>
                </a:extLst>
              </a:tr>
            </a:tbl>
          </a:graphicData>
        </a:graphic>
      </p:graphicFrame>
      <p:graphicFrame>
        <p:nvGraphicFramePr>
          <p:cNvPr id="8" name="表格 7">
            <a:extLst>
              <a:ext uri="{FF2B5EF4-FFF2-40B4-BE49-F238E27FC236}">
                <a16:creationId xmlns:a16="http://schemas.microsoft.com/office/drawing/2014/main" id="{1EF47768-78A8-0E4C-B7C9-78906FD33487}"/>
              </a:ext>
            </a:extLst>
          </p:cNvPr>
          <p:cNvGraphicFramePr>
            <a:graphicFrameLocks noGrp="1"/>
          </p:cNvGraphicFramePr>
          <p:nvPr/>
        </p:nvGraphicFramePr>
        <p:xfrm>
          <a:off x="8432804" y="3327395"/>
          <a:ext cx="3759196" cy="3194264"/>
        </p:xfrm>
        <a:graphic>
          <a:graphicData uri="http://schemas.openxmlformats.org/drawingml/2006/table">
            <a:tbl>
              <a:tblPr firstRow="1" bandRow="1">
                <a:tableStyleId>{5C22544A-7EE6-4342-B048-85BDC9FD1C3A}</a:tableStyleId>
              </a:tblPr>
              <a:tblGrid>
                <a:gridCol w="939799">
                  <a:extLst>
                    <a:ext uri="{9D8B030D-6E8A-4147-A177-3AD203B41FA5}">
                      <a16:colId xmlns:a16="http://schemas.microsoft.com/office/drawing/2014/main" val="174980438"/>
                    </a:ext>
                  </a:extLst>
                </a:gridCol>
                <a:gridCol w="939799">
                  <a:extLst>
                    <a:ext uri="{9D8B030D-6E8A-4147-A177-3AD203B41FA5}">
                      <a16:colId xmlns:a16="http://schemas.microsoft.com/office/drawing/2014/main" val="1480406600"/>
                    </a:ext>
                  </a:extLst>
                </a:gridCol>
                <a:gridCol w="939799">
                  <a:extLst>
                    <a:ext uri="{9D8B030D-6E8A-4147-A177-3AD203B41FA5}">
                      <a16:colId xmlns:a16="http://schemas.microsoft.com/office/drawing/2014/main" val="2616446534"/>
                    </a:ext>
                  </a:extLst>
                </a:gridCol>
                <a:gridCol w="939799">
                  <a:extLst>
                    <a:ext uri="{9D8B030D-6E8A-4147-A177-3AD203B41FA5}">
                      <a16:colId xmlns:a16="http://schemas.microsoft.com/office/drawing/2014/main" val="430458796"/>
                    </a:ext>
                  </a:extLst>
                </a:gridCol>
              </a:tblGrid>
              <a:tr h="373592">
                <a:tc>
                  <a:txBody>
                    <a:bodyPr/>
                    <a:lstStyle/>
                    <a:p>
                      <a:r>
                        <a:rPr lang="en-US" altLang="zh-CN" dirty="0"/>
                        <a:t>ID</a:t>
                      </a:r>
                      <a:endParaRPr lang="zh-CN" altLang="en-US" dirty="0"/>
                    </a:p>
                  </a:txBody>
                  <a:tcPr/>
                </a:tc>
                <a:tc>
                  <a:txBody>
                    <a:bodyPr/>
                    <a:lstStyle/>
                    <a:p>
                      <a:r>
                        <a:rPr lang="en-US" altLang="zh-CN" dirty="0"/>
                        <a:t>X4</a:t>
                      </a:r>
                      <a:endParaRPr lang="zh-CN" altLang="en-US" dirty="0"/>
                    </a:p>
                  </a:txBody>
                  <a:tcPr/>
                </a:tc>
                <a:tc>
                  <a:txBody>
                    <a:bodyPr/>
                    <a:lstStyle/>
                    <a:p>
                      <a:r>
                        <a:rPr lang="en-US" altLang="zh-CN" dirty="0"/>
                        <a:t>X5</a:t>
                      </a:r>
                      <a:endParaRPr lang="zh-CN" altLang="en-US" dirty="0"/>
                    </a:p>
                  </a:txBody>
                  <a:tcPr/>
                </a:tc>
                <a:tc>
                  <a:txBody>
                    <a:bodyPr/>
                    <a:lstStyle/>
                    <a:p>
                      <a:r>
                        <a:rPr lang="en-US" altLang="zh-CN" sz="1600" dirty="0"/>
                        <a:t>Y</a:t>
                      </a:r>
                    </a:p>
                    <a:p>
                      <a:r>
                        <a:rPr lang="en-US" altLang="zh-CN" sz="1600" dirty="0"/>
                        <a:t>Default?</a:t>
                      </a:r>
                      <a:endParaRPr lang="zh-CN" altLang="en-US" dirty="0"/>
                    </a:p>
                  </a:txBody>
                  <a:tcPr/>
                </a:tc>
                <a:extLst>
                  <a:ext uri="{0D108BD9-81ED-4DB2-BD59-A6C34878D82A}">
                    <a16:rowId xmlns:a16="http://schemas.microsoft.com/office/drawing/2014/main" val="3510253119"/>
                  </a:ext>
                </a:extLst>
              </a:tr>
              <a:tr h="373592">
                <a:tc>
                  <a:txBody>
                    <a:bodyPr/>
                    <a:lstStyle/>
                    <a:p>
                      <a:r>
                        <a:rPr lang="en-US" altLang="zh-CN" dirty="0"/>
                        <a:t>1001</a:t>
                      </a:r>
                      <a:endParaRPr lang="zh-CN" altLang="en-US" dirty="0"/>
                    </a:p>
                  </a:txBody>
                  <a:tcPr>
                    <a:solidFill>
                      <a:schemeClr val="accent6">
                        <a:lumMod val="60000"/>
                        <a:lumOff val="40000"/>
                      </a:schemeClr>
                    </a:solidFill>
                  </a:tcPr>
                </a:tc>
                <a:tc>
                  <a:txBody>
                    <a:bodyPr/>
                    <a:lstStyle/>
                    <a:p>
                      <a:r>
                        <a:rPr lang="en-US" altLang="zh-CN" dirty="0"/>
                        <a:t>500</a:t>
                      </a:r>
                      <a:endParaRPr lang="zh-CN" altLang="en-US" dirty="0"/>
                    </a:p>
                  </a:txBody>
                  <a:tcPr>
                    <a:solidFill>
                      <a:schemeClr val="accent6">
                        <a:lumMod val="60000"/>
                        <a:lumOff val="40000"/>
                      </a:schemeClr>
                    </a:solidFill>
                  </a:tcPr>
                </a:tc>
                <a:tc>
                  <a:txBody>
                    <a:bodyPr/>
                    <a:lstStyle/>
                    <a:p>
                      <a:r>
                        <a:rPr lang="en-US" altLang="zh-CN" dirty="0"/>
                        <a:t>500</a:t>
                      </a:r>
                      <a:endParaRPr lang="zh-CN" altLang="en-US" dirty="0"/>
                    </a:p>
                  </a:txBody>
                  <a:tcPr>
                    <a:solidFill>
                      <a:schemeClr val="accent6">
                        <a:lumMod val="60000"/>
                        <a:lumOff val="40000"/>
                      </a:schemeClr>
                    </a:solidFill>
                  </a:tcPr>
                </a:tc>
                <a:tc>
                  <a:txBody>
                    <a:bodyPr/>
                    <a:lstStyle/>
                    <a:p>
                      <a:r>
                        <a:rPr lang="en-US" altLang="zh-CN" dirty="0"/>
                        <a:t>Yes</a:t>
                      </a:r>
                      <a:endParaRPr lang="zh-CN" altLang="en-US" dirty="0"/>
                    </a:p>
                  </a:txBody>
                  <a:tcPr>
                    <a:solidFill>
                      <a:schemeClr val="accent6">
                        <a:lumMod val="60000"/>
                        <a:lumOff val="40000"/>
                      </a:schemeClr>
                    </a:solidFill>
                  </a:tcPr>
                </a:tc>
                <a:extLst>
                  <a:ext uri="{0D108BD9-81ED-4DB2-BD59-A6C34878D82A}">
                    <a16:rowId xmlns:a16="http://schemas.microsoft.com/office/drawing/2014/main" val="767600160"/>
                  </a:ext>
                </a:extLst>
              </a:tr>
              <a:tr h="373592">
                <a:tc>
                  <a:txBody>
                    <a:bodyPr/>
                    <a:lstStyle/>
                    <a:p>
                      <a:r>
                        <a:rPr lang="en-US" altLang="zh-CN" dirty="0"/>
                        <a:t>1002</a:t>
                      </a:r>
                      <a:endParaRPr lang="zh-CN" altLang="en-US" dirty="0"/>
                    </a:p>
                  </a:txBody>
                  <a:tcPr>
                    <a:solidFill>
                      <a:schemeClr val="accent6">
                        <a:lumMod val="60000"/>
                        <a:lumOff val="40000"/>
                      </a:schemeClr>
                    </a:solidFill>
                  </a:tcPr>
                </a:tc>
                <a:tc>
                  <a:txBody>
                    <a:bodyPr/>
                    <a:lstStyle/>
                    <a:p>
                      <a:r>
                        <a:rPr lang="en-US" altLang="zh-CN" dirty="0"/>
                        <a:t>800</a:t>
                      </a:r>
                      <a:endParaRPr lang="zh-CN" altLang="en-US" dirty="0"/>
                    </a:p>
                  </a:txBody>
                  <a:tcPr>
                    <a:solidFill>
                      <a:schemeClr val="accent6">
                        <a:lumMod val="60000"/>
                        <a:lumOff val="40000"/>
                      </a:schemeClr>
                    </a:solidFill>
                  </a:tcPr>
                </a:tc>
                <a:tc>
                  <a:txBody>
                    <a:bodyPr/>
                    <a:lstStyle/>
                    <a:p>
                      <a:r>
                        <a:rPr lang="en-US" altLang="zh-CN" dirty="0"/>
                        <a:t>600</a:t>
                      </a:r>
                      <a:endParaRPr lang="zh-CN" altLang="en-US" dirty="0"/>
                    </a:p>
                  </a:txBody>
                  <a:tcPr>
                    <a:solidFill>
                      <a:schemeClr val="accent6">
                        <a:lumMod val="60000"/>
                        <a:lumOff val="40000"/>
                      </a:schemeClr>
                    </a:solidFill>
                  </a:tcPr>
                </a:tc>
                <a:tc>
                  <a:txBody>
                    <a:bodyPr/>
                    <a:lstStyle/>
                    <a:p>
                      <a:r>
                        <a:rPr lang="en-US" altLang="zh-CN" dirty="0"/>
                        <a:t>No</a:t>
                      </a:r>
                      <a:endParaRPr lang="zh-CN" altLang="en-US" dirty="0"/>
                    </a:p>
                  </a:txBody>
                  <a:tcPr>
                    <a:solidFill>
                      <a:schemeClr val="accent6">
                        <a:lumMod val="60000"/>
                        <a:lumOff val="40000"/>
                      </a:schemeClr>
                    </a:solidFill>
                  </a:tcPr>
                </a:tc>
                <a:extLst>
                  <a:ext uri="{0D108BD9-81ED-4DB2-BD59-A6C34878D82A}">
                    <a16:rowId xmlns:a16="http://schemas.microsoft.com/office/drawing/2014/main" val="1694187830"/>
                  </a:ext>
                </a:extLst>
              </a:tr>
              <a:tr h="373592">
                <a:tc>
                  <a:txBody>
                    <a:bodyPr/>
                    <a:lstStyle/>
                    <a:p>
                      <a:r>
                        <a:rPr lang="en-US" altLang="zh-CN" dirty="0"/>
                        <a:t>1003</a:t>
                      </a:r>
                      <a:endParaRPr lang="zh-CN" altLang="en-US" dirty="0"/>
                    </a:p>
                  </a:txBody>
                  <a:tcPr>
                    <a:solidFill>
                      <a:schemeClr val="accent6">
                        <a:lumMod val="60000"/>
                        <a:lumOff val="40000"/>
                      </a:schemeClr>
                    </a:solidFill>
                  </a:tcPr>
                </a:tc>
                <a:tc>
                  <a:txBody>
                    <a:bodyPr/>
                    <a:lstStyle/>
                    <a:p>
                      <a:r>
                        <a:rPr lang="en-US" altLang="zh-CN" dirty="0"/>
                        <a:t>1000</a:t>
                      </a:r>
                      <a:endParaRPr lang="zh-CN" altLang="en-US" dirty="0"/>
                    </a:p>
                  </a:txBody>
                  <a:tcPr>
                    <a:solidFill>
                      <a:schemeClr val="accent6">
                        <a:lumMod val="60000"/>
                        <a:lumOff val="40000"/>
                      </a:schemeClr>
                    </a:solidFill>
                  </a:tcPr>
                </a:tc>
                <a:tc>
                  <a:txBody>
                    <a:bodyPr/>
                    <a:lstStyle/>
                    <a:p>
                      <a:r>
                        <a:rPr lang="en-US" altLang="zh-CN" dirty="0"/>
                        <a:t>700</a:t>
                      </a:r>
                      <a:endParaRPr lang="zh-CN" altLang="en-US" dirty="0"/>
                    </a:p>
                  </a:txBody>
                  <a:tcPr>
                    <a:solidFill>
                      <a:schemeClr val="accent6">
                        <a:lumMod val="60000"/>
                        <a:lumOff val="40000"/>
                      </a:schemeClr>
                    </a:solidFill>
                  </a:tcPr>
                </a:tc>
                <a:tc>
                  <a:txBody>
                    <a:bodyPr/>
                    <a:lstStyle/>
                    <a:p>
                      <a:r>
                        <a:rPr lang="en-US" altLang="zh-CN" dirty="0"/>
                        <a:t>Yes</a:t>
                      </a:r>
                      <a:endParaRPr lang="zh-CN" altLang="en-US" dirty="0"/>
                    </a:p>
                  </a:txBody>
                  <a:tcPr>
                    <a:solidFill>
                      <a:schemeClr val="accent6">
                        <a:lumMod val="60000"/>
                        <a:lumOff val="40000"/>
                      </a:schemeClr>
                    </a:solidFill>
                  </a:tcPr>
                </a:tc>
                <a:extLst>
                  <a:ext uri="{0D108BD9-81ED-4DB2-BD59-A6C34878D82A}">
                    <a16:rowId xmlns:a16="http://schemas.microsoft.com/office/drawing/2014/main" val="1185359995"/>
                  </a:ext>
                </a:extLst>
              </a:tr>
              <a:tr h="373592">
                <a:tc>
                  <a:txBody>
                    <a:bodyPr/>
                    <a:lstStyle/>
                    <a:p>
                      <a:r>
                        <a:rPr lang="en-US" altLang="zh-CN" dirty="0"/>
                        <a:t>1004</a:t>
                      </a:r>
                      <a:endParaRPr lang="zh-CN" altLang="en-US" dirty="0"/>
                    </a:p>
                  </a:txBody>
                  <a:tcPr>
                    <a:solidFill>
                      <a:schemeClr val="accent6">
                        <a:lumMod val="60000"/>
                        <a:lumOff val="40000"/>
                      </a:schemeClr>
                    </a:solidFill>
                  </a:tcPr>
                </a:tc>
                <a:tc>
                  <a:txBody>
                    <a:bodyPr/>
                    <a:lstStyle/>
                    <a:p>
                      <a:r>
                        <a:rPr lang="en-US" altLang="zh-CN" dirty="0"/>
                        <a:t>2000</a:t>
                      </a:r>
                      <a:endParaRPr lang="zh-CN" altLang="en-US" dirty="0"/>
                    </a:p>
                  </a:txBody>
                  <a:tcPr>
                    <a:solidFill>
                      <a:schemeClr val="accent6">
                        <a:lumMod val="60000"/>
                        <a:lumOff val="40000"/>
                      </a:schemeClr>
                    </a:solidFill>
                  </a:tcPr>
                </a:tc>
                <a:tc>
                  <a:txBody>
                    <a:bodyPr/>
                    <a:lstStyle/>
                    <a:p>
                      <a:r>
                        <a:rPr lang="en-US" altLang="zh-CN" dirty="0"/>
                        <a:t>800</a:t>
                      </a:r>
                      <a:endParaRPr lang="zh-CN" altLang="en-US" dirty="0"/>
                    </a:p>
                  </a:txBody>
                  <a:tcPr>
                    <a:solidFill>
                      <a:schemeClr val="accent6">
                        <a:lumMod val="60000"/>
                        <a:lumOff val="40000"/>
                      </a:schemeClr>
                    </a:solidFill>
                  </a:tcPr>
                </a:tc>
                <a:tc>
                  <a:txBody>
                    <a:bodyPr/>
                    <a:lstStyle/>
                    <a:p>
                      <a:r>
                        <a:rPr lang="en-US" altLang="zh-CN" dirty="0"/>
                        <a:t>No</a:t>
                      </a:r>
                      <a:endParaRPr lang="zh-CN" altLang="en-US" dirty="0"/>
                    </a:p>
                  </a:txBody>
                  <a:tcPr>
                    <a:solidFill>
                      <a:schemeClr val="accent6">
                        <a:lumMod val="60000"/>
                        <a:lumOff val="40000"/>
                      </a:schemeClr>
                    </a:solidFill>
                  </a:tcPr>
                </a:tc>
                <a:extLst>
                  <a:ext uri="{0D108BD9-81ED-4DB2-BD59-A6C34878D82A}">
                    <a16:rowId xmlns:a16="http://schemas.microsoft.com/office/drawing/2014/main" val="3907457032"/>
                  </a:ext>
                </a:extLst>
              </a:tr>
              <a:tr h="373592">
                <a:tc>
                  <a:txBody>
                    <a:bodyPr/>
                    <a:lstStyle/>
                    <a:p>
                      <a:r>
                        <a:rPr lang="en-US" altLang="zh-CN" dirty="0"/>
                        <a:t>1008</a:t>
                      </a:r>
                      <a:endParaRPr lang="zh-CN" altLang="en-US" dirty="0"/>
                    </a:p>
                  </a:txBody>
                  <a:tcPr/>
                </a:tc>
                <a:tc>
                  <a:txBody>
                    <a:bodyPr/>
                    <a:lstStyle/>
                    <a:p>
                      <a:r>
                        <a:rPr lang="en-US" altLang="zh-CN" dirty="0"/>
                        <a:t>3000</a:t>
                      </a:r>
                      <a:endParaRPr lang="zh-CN" altLang="en-US" dirty="0"/>
                    </a:p>
                  </a:txBody>
                  <a:tcPr/>
                </a:tc>
                <a:tc>
                  <a:txBody>
                    <a:bodyPr/>
                    <a:lstStyle/>
                    <a:p>
                      <a:r>
                        <a:rPr lang="en-US" altLang="zh-CN" dirty="0"/>
                        <a:t>400</a:t>
                      </a:r>
                      <a:endParaRPr lang="zh-CN" altLang="en-US" dirty="0"/>
                    </a:p>
                  </a:txBody>
                  <a:tcPr/>
                </a:tc>
                <a:tc>
                  <a:txBody>
                    <a:bodyPr/>
                    <a:lstStyle/>
                    <a:p>
                      <a:r>
                        <a:rPr lang="en-US" altLang="zh-CN" dirty="0"/>
                        <a:t>Yes</a:t>
                      </a:r>
                      <a:endParaRPr lang="zh-CN" altLang="en-US" dirty="0"/>
                    </a:p>
                  </a:txBody>
                  <a:tcPr/>
                </a:tc>
                <a:extLst>
                  <a:ext uri="{0D108BD9-81ED-4DB2-BD59-A6C34878D82A}">
                    <a16:rowId xmlns:a16="http://schemas.microsoft.com/office/drawing/2014/main" val="323893057"/>
                  </a:ext>
                </a:extLst>
              </a:tr>
              <a:tr h="373592">
                <a:tc>
                  <a:txBody>
                    <a:bodyPr/>
                    <a:lstStyle/>
                    <a:p>
                      <a:r>
                        <a:rPr lang="en-US" altLang="zh-CN" dirty="0"/>
                        <a:t>1009</a:t>
                      </a:r>
                      <a:endParaRPr lang="zh-CN" altLang="en-US" dirty="0"/>
                    </a:p>
                  </a:txBody>
                  <a:tcPr/>
                </a:tc>
                <a:tc>
                  <a:txBody>
                    <a:bodyPr/>
                    <a:lstStyle/>
                    <a:p>
                      <a:r>
                        <a:rPr lang="en-US" altLang="zh-CN" dirty="0"/>
                        <a:t>5000</a:t>
                      </a:r>
                      <a:endParaRPr lang="zh-CN" altLang="en-US" dirty="0"/>
                    </a:p>
                  </a:txBody>
                  <a:tcPr/>
                </a:tc>
                <a:tc>
                  <a:txBody>
                    <a:bodyPr/>
                    <a:lstStyle/>
                    <a:p>
                      <a:r>
                        <a:rPr lang="en-US" altLang="zh-CN" dirty="0"/>
                        <a:t>300</a:t>
                      </a:r>
                      <a:endParaRPr lang="zh-CN" altLang="en-US" dirty="0"/>
                    </a:p>
                  </a:txBody>
                  <a:tcPr/>
                </a:tc>
                <a:tc>
                  <a:txBody>
                    <a:bodyPr/>
                    <a:lstStyle/>
                    <a:p>
                      <a:r>
                        <a:rPr lang="en-US" altLang="zh-CN" dirty="0"/>
                        <a:t>No</a:t>
                      </a:r>
                      <a:endParaRPr lang="zh-CN" altLang="en-US" dirty="0"/>
                    </a:p>
                  </a:txBody>
                  <a:tcPr/>
                </a:tc>
                <a:extLst>
                  <a:ext uri="{0D108BD9-81ED-4DB2-BD59-A6C34878D82A}">
                    <a16:rowId xmlns:a16="http://schemas.microsoft.com/office/drawing/2014/main" val="4190973417"/>
                  </a:ext>
                </a:extLst>
              </a:tr>
              <a:tr h="373592">
                <a:tc>
                  <a:txBody>
                    <a:bodyPr/>
                    <a:lstStyle/>
                    <a:p>
                      <a:r>
                        <a:rPr lang="en-US" altLang="zh-CN" dirty="0"/>
                        <a:t>1010</a:t>
                      </a:r>
                      <a:endParaRPr lang="zh-CN" altLang="en-US" dirty="0"/>
                    </a:p>
                  </a:txBody>
                  <a:tcPr/>
                </a:tc>
                <a:tc>
                  <a:txBody>
                    <a:bodyPr/>
                    <a:lstStyle/>
                    <a:p>
                      <a:r>
                        <a:rPr lang="en-US" altLang="zh-CN" dirty="0"/>
                        <a:t>8000</a:t>
                      </a:r>
                      <a:endParaRPr lang="zh-CN" altLang="en-US" dirty="0"/>
                    </a:p>
                  </a:txBody>
                  <a:tcPr/>
                </a:tc>
                <a:tc>
                  <a:txBody>
                    <a:bodyPr/>
                    <a:lstStyle/>
                    <a:p>
                      <a:r>
                        <a:rPr lang="en-US" altLang="zh-CN" dirty="0"/>
                        <a:t>200</a:t>
                      </a:r>
                      <a:endParaRPr lang="zh-CN" altLang="en-US" dirty="0"/>
                    </a:p>
                  </a:txBody>
                  <a:tcPr/>
                </a:tc>
                <a:tc>
                  <a:txBody>
                    <a:bodyPr/>
                    <a:lstStyle/>
                    <a:p>
                      <a:r>
                        <a:rPr lang="en-US" altLang="zh-CN" dirty="0"/>
                        <a:t>No</a:t>
                      </a:r>
                      <a:endParaRPr lang="zh-CN" altLang="en-US" dirty="0"/>
                    </a:p>
                  </a:txBody>
                  <a:tcPr/>
                </a:tc>
                <a:extLst>
                  <a:ext uri="{0D108BD9-81ED-4DB2-BD59-A6C34878D82A}">
                    <a16:rowId xmlns:a16="http://schemas.microsoft.com/office/drawing/2014/main" val="3372889698"/>
                  </a:ext>
                </a:extLst>
              </a:tr>
            </a:tbl>
          </a:graphicData>
        </a:graphic>
      </p:graphicFrame>
      <p:pic>
        <p:nvPicPr>
          <p:cNvPr id="9" name="图片 8">
            <a:extLst>
              <a:ext uri="{FF2B5EF4-FFF2-40B4-BE49-F238E27FC236}">
                <a16:creationId xmlns:a16="http://schemas.microsoft.com/office/drawing/2014/main" id="{20FF9A11-13AA-B943-B90A-9A493F49CF26}"/>
              </a:ext>
            </a:extLst>
          </p:cNvPr>
          <p:cNvPicPr>
            <a:picLocks noChangeAspect="1"/>
          </p:cNvPicPr>
          <p:nvPr/>
        </p:nvPicPr>
        <p:blipFill>
          <a:blip r:embed="rId2"/>
          <a:stretch>
            <a:fillRect/>
          </a:stretch>
        </p:blipFill>
        <p:spPr>
          <a:xfrm>
            <a:off x="6187577" y="1451884"/>
            <a:ext cx="793190" cy="776588"/>
          </a:xfrm>
          <a:prstGeom prst="rect">
            <a:avLst/>
          </a:prstGeom>
        </p:spPr>
      </p:pic>
      <p:pic>
        <p:nvPicPr>
          <p:cNvPr id="10" name="图片 9">
            <a:extLst>
              <a:ext uri="{FF2B5EF4-FFF2-40B4-BE49-F238E27FC236}">
                <a16:creationId xmlns:a16="http://schemas.microsoft.com/office/drawing/2014/main" id="{6F8DD8AF-EEFC-124E-B08D-15922BAA1715}"/>
              </a:ext>
            </a:extLst>
          </p:cNvPr>
          <p:cNvPicPr>
            <a:picLocks noChangeAspect="1"/>
          </p:cNvPicPr>
          <p:nvPr/>
        </p:nvPicPr>
        <p:blipFill>
          <a:blip r:embed="rId3"/>
          <a:stretch>
            <a:fillRect/>
          </a:stretch>
        </p:blipFill>
        <p:spPr>
          <a:xfrm>
            <a:off x="9777483" y="1447613"/>
            <a:ext cx="729049" cy="785130"/>
          </a:xfrm>
          <a:prstGeom prst="rect">
            <a:avLst/>
          </a:prstGeom>
        </p:spPr>
      </p:pic>
      <p:sp>
        <p:nvSpPr>
          <p:cNvPr id="11" name="左右箭头 10">
            <a:extLst>
              <a:ext uri="{FF2B5EF4-FFF2-40B4-BE49-F238E27FC236}">
                <a16:creationId xmlns:a16="http://schemas.microsoft.com/office/drawing/2014/main" id="{50DFB7C0-9BD7-4944-9B91-C4398DA8652D}"/>
              </a:ext>
            </a:extLst>
          </p:cNvPr>
          <p:cNvSpPr/>
          <p:nvPr/>
        </p:nvSpPr>
        <p:spPr>
          <a:xfrm>
            <a:off x="7399867" y="1656822"/>
            <a:ext cx="2082800" cy="5377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8899663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91E795-6118-BA46-AE41-1CC4917ECF85}"/>
              </a:ext>
            </a:extLst>
          </p:cNvPr>
          <p:cNvSpPr>
            <a:spLocks noGrp="1"/>
          </p:cNvSpPr>
          <p:nvPr>
            <p:ph type="title"/>
          </p:nvPr>
        </p:nvSpPr>
        <p:spPr/>
        <p:txBody>
          <a:bodyPr/>
          <a:lstStyle/>
          <a:p>
            <a:r>
              <a:rPr kumimoji="1" lang="zh-CN" altLang="en-US" dirty="0"/>
              <a:t>同态加密</a:t>
            </a:r>
          </a:p>
        </p:txBody>
      </p:sp>
      <p:sp>
        <p:nvSpPr>
          <p:cNvPr id="3" name="内容占位符 2">
            <a:extLst>
              <a:ext uri="{FF2B5EF4-FFF2-40B4-BE49-F238E27FC236}">
                <a16:creationId xmlns:a16="http://schemas.microsoft.com/office/drawing/2014/main" id="{AE2EA067-D31C-E246-BD33-4380F0DD687D}"/>
              </a:ext>
            </a:extLst>
          </p:cNvPr>
          <p:cNvSpPr>
            <a:spLocks noGrp="1"/>
          </p:cNvSpPr>
          <p:nvPr>
            <p:ph sz="half" idx="1"/>
          </p:nvPr>
        </p:nvSpPr>
        <p:spPr/>
        <p:txBody>
          <a:bodyPr>
            <a:normAutofit fontScale="92500" lnSpcReduction="20000"/>
          </a:bodyPr>
          <a:lstStyle/>
          <a:p>
            <a:r>
              <a:rPr kumimoji="1" lang="zh-CN" altLang="en-US" dirty="0"/>
              <a:t>同态：任何能保持某种运算不变的映射 </a:t>
            </a:r>
            <a:r>
              <a:rPr kumimoji="1" lang="en-US" altLang="zh-CN" dirty="0"/>
              <a:t>【</a:t>
            </a:r>
            <a:r>
              <a:rPr kumimoji="1" lang="zh-CN" altLang="en-US" dirty="0"/>
              <a:t>等变</a:t>
            </a:r>
            <a:r>
              <a:rPr kumimoji="1" lang="en-US" altLang="zh-CN" dirty="0"/>
              <a:t>】</a:t>
            </a:r>
          </a:p>
          <a:p>
            <a:pPr lvl="1"/>
            <a:r>
              <a:rPr kumimoji="1" lang="zh-CN" altLang="en-US" dirty="0"/>
              <a:t>举例：</a:t>
            </a:r>
            <a:r>
              <a:rPr kumimoji="1" lang="en-US" altLang="zh-CN" dirty="0"/>
              <a:t>double  double(2+3)= double(2)+double(3)</a:t>
            </a:r>
          </a:p>
          <a:p>
            <a:pPr lvl="3"/>
            <a:r>
              <a:rPr kumimoji="1" lang="en-US" altLang="zh-CN" dirty="0"/>
              <a:t>Square </a:t>
            </a:r>
            <a:r>
              <a:rPr kumimoji="1" lang="zh-CN" altLang="en-US" dirty="0"/>
              <a:t>就不是</a:t>
            </a:r>
            <a:endParaRPr kumimoji="1" lang="en-US" altLang="zh-CN" dirty="0"/>
          </a:p>
          <a:p>
            <a:r>
              <a:rPr kumimoji="1" lang="zh-CN" altLang="en-US" dirty="0"/>
              <a:t>加密：难以破解的映射</a:t>
            </a:r>
            <a:endParaRPr kumimoji="1" lang="en-US" altLang="zh-CN" dirty="0"/>
          </a:p>
          <a:p>
            <a:r>
              <a:rPr kumimoji="1" lang="zh-CN" altLang="en-US" dirty="0"/>
              <a:t>全同态加密：能保持四则运算（加法与乘法）不变的密码</a:t>
            </a:r>
            <a:endParaRPr kumimoji="1" lang="en-US" altLang="zh-CN" dirty="0"/>
          </a:p>
          <a:p>
            <a:pPr lvl="1"/>
            <a:r>
              <a:rPr kumimoji="1" lang="zh-CN" altLang="en-US" dirty="0"/>
              <a:t>意味着多项式的计算都是可行的</a:t>
            </a:r>
            <a:endParaRPr kumimoji="1" lang="en-US" altLang="zh-CN" dirty="0"/>
          </a:p>
          <a:p>
            <a:r>
              <a:rPr kumimoji="1" lang="zh-CN" altLang="en-US" dirty="0"/>
              <a:t>半同态加密：能保持某种运算不变的密码</a:t>
            </a:r>
            <a:endParaRPr kumimoji="1" lang="en-US" altLang="zh-CN" dirty="0"/>
          </a:p>
          <a:p>
            <a:pPr lvl="1"/>
            <a:r>
              <a:rPr kumimoji="1" lang="en-US" altLang="zh-CN" dirty="0"/>
              <a:t>RSA</a:t>
            </a:r>
            <a:r>
              <a:rPr kumimoji="1" lang="zh-CN" altLang="en-US" dirty="0"/>
              <a:t>就是乘法同态密码</a:t>
            </a:r>
            <a:endParaRPr kumimoji="1" lang="en-US" altLang="zh-CN" dirty="0"/>
          </a:p>
          <a:p>
            <a:pPr lvl="1"/>
            <a:r>
              <a:rPr kumimoji="1" lang="en-US" altLang="zh-CN" dirty="0" err="1"/>
              <a:t>Pailier</a:t>
            </a:r>
            <a:r>
              <a:rPr kumimoji="1" lang="zh-CN" altLang="en-US" dirty="0"/>
              <a:t>是加法同态密码</a:t>
            </a:r>
            <a:endParaRPr kumimoji="1" lang="en-US" altLang="zh-CN" dirty="0"/>
          </a:p>
        </p:txBody>
      </p:sp>
      <p:grpSp>
        <p:nvGrpSpPr>
          <p:cNvPr id="29" name="组合 28">
            <a:extLst>
              <a:ext uri="{FF2B5EF4-FFF2-40B4-BE49-F238E27FC236}">
                <a16:creationId xmlns:a16="http://schemas.microsoft.com/office/drawing/2014/main" id="{C8156F65-21F8-2C45-87BA-D088DDBB1348}"/>
              </a:ext>
            </a:extLst>
          </p:cNvPr>
          <p:cNvGrpSpPr/>
          <p:nvPr/>
        </p:nvGrpSpPr>
        <p:grpSpPr>
          <a:xfrm>
            <a:off x="7340045" y="2295724"/>
            <a:ext cx="2861955" cy="2042427"/>
            <a:chOff x="7976150" y="2096941"/>
            <a:chExt cx="2861955" cy="2042427"/>
          </a:xfrm>
        </p:grpSpPr>
        <p:sp>
          <p:nvSpPr>
            <p:cNvPr id="8" name="文本框 7">
              <a:extLst>
                <a:ext uri="{FF2B5EF4-FFF2-40B4-BE49-F238E27FC236}">
                  <a16:creationId xmlns:a16="http://schemas.microsoft.com/office/drawing/2014/main" id="{F905474D-AEB4-BD44-8DF3-5C5C7797C065}"/>
                </a:ext>
              </a:extLst>
            </p:cNvPr>
            <p:cNvSpPr txBox="1"/>
            <p:nvPr/>
          </p:nvSpPr>
          <p:spPr>
            <a:xfrm>
              <a:off x="8540446" y="2096941"/>
              <a:ext cx="1107996" cy="369332"/>
            </a:xfrm>
            <a:prstGeom prst="rect">
              <a:avLst/>
            </a:prstGeom>
            <a:noFill/>
          </p:spPr>
          <p:txBody>
            <a:bodyPr wrap="none" rtlCol="0">
              <a:spAutoFit/>
            </a:bodyPr>
            <a:lstStyle/>
            <a:p>
              <a:r>
                <a:rPr kumimoji="1" lang="zh-CN" altLang="en-US" dirty="0"/>
                <a:t>同态加密</a:t>
              </a:r>
            </a:p>
          </p:txBody>
        </p:sp>
        <p:cxnSp>
          <p:nvCxnSpPr>
            <p:cNvPr id="9" name="直线连接符 8">
              <a:extLst>
                <a:ext uri="{FF2B5EF4-FFF2-40B4-BE49-F238E27FC236}">
                  <a16:creationId xmlns:a16="http://schemas.microsoft.com/office/drawing/2014/main" id="{37EF465B-86EB-8C46-B5CC-7A353C965AEC}"/>
                </a:ext>
              </a:extLst>
            </p:cNvPr>
            <p:cNvCxnSpPr>
              <a:cxnSpLocks/>
            </p:cNvCxnSpPr>
            <p:nvPr/>
          </p:nvCxnSpPr>
          <p:spPr>
            <a:xfrm>
              <a:off x="8392341" y="3729404"/>
              <a:ext cx="1865870" cy="0"/>
            </a:xfrm>
            <a:prstGeom prst="line">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90070439-596D-E047-B3B5-FCDEA504CD52}"/>
                </a:ext>
              </a:extLst>
            </p:cNvPr>
            <p:cNvSpPr txBox="1"/>
            <p:nvPr/>
          </p:nvSpPr>
          <p:spPr>
            <a:xfrm>
              <a:off x="10414591" y="2818375"/>
              <a:ext cx="423514" cy="523220"/>
            </a:xfrm>
            <a:prstGeom prst="rect">
              <a:avLst/>
            </a:prstGeom>
            <a:noFill/>
          </p:spPr>
          <p:txBody>
            <a:bodyPr wrap="none" rtlCol="0">
              <a:spAutoFit/>
            </a:bodyPr>
            <a:lstStyle/>
            <a:p>
              <a:r>
                <a:rPr kumimoji="1" lang="en-US" altLang="zh-CN" sz="2800" dirty="0"/>
                <a:t>+</a:t>
              </a:r>
              <a:endParaRPr kumimoji="1" lang="zh-CN" altLang="en-US" sz="2800" dirty="0"/>
            </a:p>
          </p:txBody>
        </p:sp>
        <p:sp>
          <p:nvSpPr>
            <p:cNvPr id="12" name="文本框 11">
              <a:extLst>
                <a:ext uri="{FF2B5EF4-FFF2-40B4-BE49-F238E27FC236}">
                  <a16:creationId xmlns:a16="http://schemas.microsoft.com/office/drawing/2014/main" id="{392D898E-83C5-9F45-A3D4-D36CAAE27A6F}"/>
                </a:ext>
              </a:extLst>
            </p:cNvPr>
            <p:cNvSpPr txBox="1"/>
            <p:nvPr/>
          </p:nvSpPr>
          <p:spPr>
            <a:xfrm>
              <a:off x="8579808" y="3770036"/>
              <a:ext cx="1107996" cy="369332"/>
            </a:xfrm>
            <a:prstGeom prst="rect">
              <a:avLst/>
            </a:prstGeom>
            <a:noFill/>
          </p:spPr>
          <p:txBody>
            <a:bodyPr wrap="none" rtlCol="0">
              <a:spAutoFit/>
            </a:bodyPr>
            <a:lstStyle/>
            <a:p>
              <a:r>
                <a:rPr kumimoji="1" lang="zh-CN" altLang="en-US" dirty="0"/>
                <a:t>同态加密</a:t>
              </a:r>
            </a:p>
          </p:txBody>
        </p:sp>
        <p:sp>
          <p:nvSpPr>
            <p:cNvPr id="13" name="文本框 12">
              <a:extLst>
                <a:ext uri="{FF2B5EF4-FFF2-40B4-BE49-F238E27FC236}">
                  <a16:creationId xmlns:a16="http://schemas.microsoft.com/office/drawing/2014/main" id="{FD2302D1-CBA9-284B-803B-85397B191A40}"/>
                </a:ext>
              </a:extLst>
            </p:cNvPr>
            <p:cNvSpPr txBox="1"/>
            <p:nvPr/>
          </p:nvSpPr>
          <p:spPr>
            <a:xfrm>
              <a:off x="7976150" y="2818375"/>
              <a:ext cx="423514" cy="523220"/>
            </a:xfrm>
            <a:prstGeom prst="rect">
              <a:avLst/>
            </a:prstGeom>
            <a:noFill/>
          </p:spPr>
          <p:txBody>
            <a:bodyPr wrap="none" rtlCol="0">
              <a:spAutoFit/>
            </a:bodyPr>
            <a:lstStyle/>
            <a:p>
              <a:r>
                <a:rPr kumimoji="1" lang="en-US" altLang="zh-CN" sz="2800" dirty="0"/>
                <a:t>+</a:t>
              </a:r>
              <a:endParaRPr kumimoji="1" lang="zh-CN" altLang="en-US" sz="2800" dirty="0"/>
            </a:p>
          </p:txBody>
        </p:sp>
        <p:cxnSp>
          <p:nvCxnSpPr>
            <p:cNvPr id="14" name="直线箭头连接符 13">
              <a:extLst>
                <a:ext uri="{FF2B5EF4-FFF2-40B4-BE49-F238E27FC236}">
                  <a16:creationId xmlns:a16="http://schemas.microsoft.com/office/drawing/2014/main" id="{DC69C435-3EDD-4E43-8B57-72BE896F5A0F}"/>
                </a:ext>
              </a:extLst>
            </p:cNvPr>
            <p:cNvCxnSpPr/>
            <p:nvPr/>
          </p:nvCxnSpPr>
          <p:spPr>
            <a:xfrm>
              <a:off x="10258211" y="2514323"/>
              <a:ext cx="0" cy="1215081"/>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3DD951FF-E78C-D04A-AE85-2DA9761777B8}"/>
                </a:ext>
              </a:extLst>
            </p:cNvPr>
            <p:cNvCxnSpPr/>
            <p:nvPr/>
          </p:nvCxnSpPr>
          <p:spPr>
            <a:xfrm>
              <a:off x="8392341" y="2554955"/>
              <a:ext cx="0" cy="1215081"/>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CA8637C6-ADB4-FE4A-B7A2-39759F552A32}"/>
                </a:ext>
              </a:extLst>
            </p:cNvPr>
            <p:cNvCxnSpPr>
              <a:cxnSpLocks/>
            </p:cNvCxnSpPr>
            <p:nvPr/>
          </p:nvCxnSpPr>
          <p:spPr>
            <a:xfrm>
              <a:off x="8392341" y="2485103"/>
              <a:ext cx="1865870" cy="0"/>
            </a:xfrm>
            <a:prstGeom prst="line">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66240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D0409E-B025-8845-955B-698944FF1B75}"/>
              </a:ext>
            </a:extLst>
          </p:cNvPr>
          <p:cNvSpPr>
            <a:spLocks noGrp="1"/>
          </p:cNvSpPr>
          <p:nvPr>
            <p:ph type="title"/>
          </p:nvPr>
        </p:nvSpPr>
        <p:spPr/>
        <p:txBody>
          <a:bodyPr/>
          <a:lstStyle/>
          <a:p>
            <a:r>
              <a:rPr kumimoji="1" lang="zh-CN" altLang="en-US" dirty="0"/>
              <a:t>加性半同态加密</a:t>
            </a:r>
          </a:p>
        </p:txBody>
      </p:sp>
      <p:sp>
        <p:nvSpPr>
          <p:cNvPr id="3" name="内容占位符 2">
            <a:extLst>
              <a:ext uri="{FF2B5EF4-FFF2-40B4-BE49-F238E27FC236}">
                <a16:creationId xmlns:a16="http://schemas.microsoft.com/office/drawing/2014/main" id="{6ECEC784-02DE-EC41-9C33-7A0D16D08ADC}"/>
              </a:ext>
            </a:extLst>
          </p:cNvPr>
          <p:cNvSpPr>
            <a:spLocks noGrp="1"/>
          </p:cNvSpPr>
          <p:nvPr>
            <p:ph idx="1"/>
          </p:nvPr>
        </p:nvSpPr>
        <p:spPr/>
        <p:txBody>
          <a:bodyPr/>
          <a:lstStyle/>
          <a:p>
            <a:r>
              <a:rPr kumimoji="1" lang="en-US" altLang="zh-CN" dirty="0" err="1"/>
              <a:t>Pailier</a:t>
            </a:r>
            <a:endParaRPr kumimoji="1" lang="en-US" altLang="zh-CN" dirty="0"/>
          </a:p>
          <a:p>
            <a:endParaRPr kumimoji="1" lang="en-US" altLang="zh-CN" dirty="0"/>
          </a:p>
          <a:p>
            <a:endParaRPr kumimoji="1" lang="en-US" altLang="zh-CN" dirty="0"/>
          </a:p>
          <a:p>
            <a:r>
              <a:rPr kumimoji="1" lang="zh-CN" altLang="en-US" dirty="0"/>
              <a:t>细思极恐一下</a:t>
            </a:r>
            <a:endParaRPr kumimoji="1" lang="en-US" altLang="zh-CN" dirty="0"/>
          </a:p>
          <a:p>
            <a:pPr lvl="1"/>
            <a:r>
              <a:rPr kumimoji="1" lang="zh-CN" altLang="en-US" dirty="0"/>
              <a:t>还有哪些同态的例子？</a:t>
            </a:r>
            <a:endParaRPr kumimoji="1" lang="en-US" altLang="zh-CN" dirty="0"/>
          </a:p>
          <a:p>
            <a:pPr lvl="1"/>
            <a:r>
              <a:rPr kumimoji="1" lang="zh-CN" altLang="en-US" dirty="0"/>
              <a:t>有没有非线性的加性同态的例子？</a:t>
            </a:r>
            <a:endParaRPr kumimoji="1" lang="en-US" altLang="zh-CN" dirty="0"/>
          </a:p>
          <a:p>
            <a:pPr lvl="1"/>
            <a:r>
              <a:rPr kumimoji="1" lang="zh-CN" altLang="en-US" dirty="0"/>
              <a:t>有没有线性而不是加性同态的例子？</a:t>
            </a:r>
            <a:endParaRPr kumimoji="1" lang="en-US" altLang="zh-CN" dirty="0"/>
          </a:p>
          <a:p>
            <a:pPr lvl="1"/>
            <a:r>
              <a:rPr kumimoji="1" lang="zh-CN" altLang="en-US" dirty="0"/>
              <a:t>线性回归的方程是不是线性的？</a:t>
            </a:r>
            <a:endParaRPr kumimoji="1" lang="en-US" altLang="zh-CN" dirty="0"/>
          </a:p>
        </p:txBody>
      </p:sp>
      <p:pic>
        <p:nvPicPr>
          <p:cNvPr id="5" name="图片 4">
            <a:extLst>
              <a:ext uri="{FF2B5EF4-FFF2-40B4-BE49-F238E27FC236}">
                <a16:creationId xmlns:a16="http://schemas.microsoft.com/office/drawing/2014/main" id="{2BC806F6-6C5D-4141-B2E8-3A5296B7345D}"/>
              </a:ext>
            </a:extLst>
          </p:cNvPr>
          <p:cNvPicPr>
            <a:picLocks noChangeAspect="1"/>
          </p:cNvPicPr>
          <p:nvPr/>
        </p:nvPicPr>
        <p:blipFill>
          <a:blip r:embed="rId2"/>
          <a:stretch>
            <a:fillRect/>
          </a:stretch>
        </p:blipFill>
        <p:spPr>
          <a:xfrm>
            <a:off x="1353408" y="2274330"/>
            <a:ext cx="3479800" cy="406400"/>
          </a:xfrm>
          <a:prstGeom prst="rect">
            <a:avLst/>
          </a:prstGeom>
        </p:spPr>
      </p:pic>
      <p:pic>
        <p:nvPicPr>
          <p:cNvPr id="7" name="图片 6">
            <a:extLst>
              <a:ext uri="{FF2B5EF4-FFF2-40B4-BE49-F238E27FC236}">
                <a16:creationId xmlns:a16="http://schemas.microsoft.com/office/drawing/2014/main" id="{6BD82C31-6E7C-D549-AB9A-5C44B79DEDDF}"/>
              </a:ext>
            </a:extLst>
          </p:cNvPr>
          <p:cNvPicPr>
            <a:picLocks noChangeAspect="1"/>
          </p:cNvPicPr>
          <p:nvPr/>
        </p:nvPicPr>
        <p:blipFill>
          <a:blip r:embed="rId3"/>
          <a:stretch>
            <a:fillRect/>
          </a:stretch>
        </p:blipFill>
        <p:spPr>
          <a:xfrm>
            <a:off x="1625256" y="2593417"/>
            <a:ext cx="2286000" cy="444500"/>
          </a:xfrm>
          <a:prstGeom prst="rect">
            <a:avLst/>
          </a:prstGeom>
        </p:spPr>
      </p:pic>
    </p:spTree>
    <p:extLst>
      <p:ext uri="{BB962C8B-B14F-4D97-AF65-F5344CB8AC3E}">
        <p14:creationId xmlns:p14="http://schemas.microsoft.com/office/powerpoint/2010/main" val="39291146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9D1BE2-CF20-3940-BA8A-68FEBE1A72EF}"/>
              </a:ext>
            </a:extLst>
          </p:cNvPr>
          <p:cNvSpPr>
            <a:spLocks noGrp="1"/>
          </p:cNvSpPr>
          <p:nvPr>
            <p:ph type="title"/>
          </p:nvPr>
        </p:nvSpPr>
        <p:spPr/>
        <p:txBody>
          <a:bodyPr/>
          <a:lstStyle/>
          <a:p>
            <a:r>
              <a:rPr kumimoji="1" lang="zh-CN" altLang="en-US" dirty="0"/>
              <a:t>纵向联邦学习的架构</a:t>
            </a:r>
          </a:p>
        </p:txBody>
      </p:sp>
      <p:pic>
        <p:nvPicPr>
          <p:cNvPr id="4" name="图片 3">
            <a:extLst>
              <a:ext uri="{FF2B5EF4-FFF2-40B4-BE49-F238E27FC236}">
                <a16:creationId xmlns:a16="http://schemas.microsoft.com/office/drawing/2014/main" id="{39EC9969-C5FA-3B4A-8B2C-45432C0B92D5}"/>
              </a:ext>
            </a:extLst>
          </p:cNvPr>
          <p:cNvPicPr>
            <a:picLocks noChangeAspect="1"/>
          </p:cNvPicPr>
          <p:nvPr/>
        </p:nvPicPr>
        <p:blipFill>
          <a:blip r:embed="rId2"/>
          <a:stretch>
            <a:fillRect/>
          </a:stretch>
        </p:blipFill>
        <p:spPr>
          <a:xfrm flipH="1">
            <a:off x="1949189" y="2095717"/>
            <a:ext cx="729049" cy="729049"/>
          </a:xfrm>
          <a:prstGeom prst="rect">
            <a:avLst/>
          </a:prstGeom>
        </p:spPr>
      </p:pic>
      <p:pic>
        <p:nvPicPr>
          <p:cNvPr id="5" name="图片 4">
            <a:extLst>
              <a:ext uri="{FF2B5EF4-FFF2-40B4-BE49-F238E27FC236}">
                <a16:creationId xmlns:a16="http://schemas.microsoft.com/office/drawing/2014/main" id="{6D736F6B-1436-0D41-9E19-9D332F0CE06C}"/>
              </a:ext>
            </a:extLst>
          </p:cNvPr>
          <p:cNvPicPr>
            <a:picLocks noChangeAspect="1"/>
          </p:cNvPicPr>
          <p:nvPr/>
        </p:nvPicPr>
        <p:blipFill>
          <a:blip r:embed="rId2"/>
          <a:stretch>
            <a:fillRect/>
          </a:stretch>
        </p:blipFill>
        <p:spPr>
          <a:xfrm flipH="1">
            <a:off x="838200" y="3200400"/>
            <a:ext cx="729049" cy="729049"/>
          </a:xfrm>
          <a:prstGeom prst="rect">
            <a:avLst/>
          </a:prstGeom>
        </p:spPr>
      </p:pic>
      <p:pic>
        <p:nvPicPr>
          <p:cNvPr id="6" name="图片 5">
            <a:extLst>
              <a:ext uri="{FF2B5EF4-FFF2-40B4-BE49-F238E27FC236}">
                <a16:creationId xmlns:a16="http://schemas.microsoft.com/office/drawing/2014/main" id="{225501F9-6826-2044-ACD9-2C37BC680FB4}"/>
              </a:ext>
            </a:extLst>
          </p:cNvPr>
          <p:cNvPicPr>
            <a:picLocks noChangeAspect="1"/>
          </p:cNvPicPr>
          <p:nvPr/>
        </p:nvPicPr>
        <p:blipFill>
          <a:blip r:embed="rId2"/>
          <a:stretch>
            <a:fillRect/>
          </a:stretch>
        </p:blipFill>
        <p:spPr>
          <a:xfrm flipH="1">
            <a:off x="2861734" y="3181736"/>
            <a:ext cx="729049" cy="729049"/>
          </a:xfrm>
          <a:prstGeom prst="rect">
            <a:avLst/>
          </a:prstGeom>
        </p:spPr>
      </p:pic>
      <p:pic>
        <p:nvPicPr>
          <p:cNvPr id="7" name="图片 6">
            <a:extLst>
              <a:ext uri="{FF2B5EF4-FFF2-40B4-BE49-F238E27FC236}">
                <a16:creationId xmlns:a16="http://schemas.microsoft.com/office/drawing/2014/main" id="{A056A2B5-B307-6E44-9F06-E0B0877A7A8E}"/>
              </a:ext>
            </a:extLst>
          </p:cNvPr>
          <p:cNvPicPr>
            <a:picLocks noChangeAspect="1"/>
          </p:cNvPicPr>
          <p:nvPr/>
        </p:nvPicPr>
        <p:blipFill>
          <a:blip r:embed="rId3"/>
          <a:stretch>
            <a:fillRect/>
          </a:stretch>
        </p:blipFill>
        <p:spPr>
          <a:xfrm>
            <a:off x="2851750" y="5781749"/>
            <a:ext cx="729049" cy="785130"/>
          </a:xfrm>
          <a:prstGeom prst="rect">
            <a:avLst/>
          </a:prstGeom>
        </p:spPr>
      </p:pic>
      <p:pic>
        <p:nvPicPr>
          <p:cNvPr id="15" name="图片 14">
            <a:extLst>
              <a:ext uri="{FF2B5EF4-FFF2-40B4-BE49-F238E27FC236}">
                <a16:creationId xmlns:a16="http://schemas.microsoft.com/office/drawing/2014/main" id="{80B148D2-9CA8-6844-BF1C-86D4EC7DA2A8}"/>
              </a:ext>
            </a:extLst>
          </p:cNvPr>
          <p:cNvPicPr>
            <a:picLocks noChangeAspect="1"/>
          </p:cNvPicPr>
          <p:nvPr/>
        </p:nvPicPr>
        <p:blipFill>
          <a:blip r:embed="rId4"/>
          <a:stretch>
            <a:fillRect/>
          </a:stretch>
        </p:blipFill>
        <p:spPr>
          <a:xfrm>
            <a:off x="798112" y="5867553"/>
            <a:ext cx="793190" cy="776588"/>
          </a:xfrm>
          <a:prstGeom prst="rect">
            <a:avLst/>
          </a:prstGeom>
        </p:spPr>
      </p:pic>
      <p:sp>
        <p:nvSpPr>
          <p:cNvPr id="16" name="罐形 15">
            <a:extLst>
              <a:ext uri="{FF2B5EF4-FFF2-40B4-BE49-F238E27FC236}">
                <a16:creationId xmlns:a16="http://schemas.microsoft.com/office/drawing/2014/main" id="{EAB2A554-07A2-9348-B6CA-17DDA2ACCBB2}"/>
              </a:ext>
            </a:extLst>
          </p:cNvPr>
          <p:cNvSpPr/>
          <p:nvPr/>
        </p:nvSpPr>
        <p:spPr>
          <a:xfrm>
            <a:off x="822164" y="5045377"/>
            <a:ext cx="729049" cy="3707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罐形 16">
            <a:extLst>
              <a:ext uri="{FF2B5EF4-FFF2-40B4-BE49-F238E27FC236}">
                <a16:creationId xmlns:a16="http://schemas.microsoft.com/office/drawing/2014/main" id="{7B2EE09A-7FC6-004C-9C76-44BB54A0F7F0}"/>
              </a:ext>
            </a:extLst>
          </p:cNvPr>
          <p:cNvSpPr/>
          <p:nvPr/>
        </p:nvSpPr>
        <p:spPr>
          <a:xfrm>
            <a:off x="2845698" y="5045377"/>
            <a:ext cx="729049" cy="37070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9" name="直线箭头连接符 18">
            <a:extLst>
              <a:ext uri="{FF2B5EF4-FFF2-40B4-BE49-F238E27FC236}">
                <a16:creationId xmlns:a16="http://schemas.microsoft.com/office/drawing/2014/main" id="{65EF570D-3705-8040-B6E9-FD3A69314D43}"/>
              </a:ext>
            </a:extLst>
          </p:cNvPr>
          <p:cNvCxnSpPr>
            <a:cxnSpLocks/>
            <a:stCxn id="21" idx="3"/>
            <a:endCxn id="23" idx="1"/>
          </p:cNvCxnSpPr>
          <p:nvPr/>
        </p:nvCxnSpPr>
        <p:spPr>
          <a:xfrm>
            <a:off x="1548639" y="4504543"/>
            <a:ext cx="1329130"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0A8B6908-BB01-FD46-B0B8-51F91BC15263}"/>
              </a:ext>
            </a:extLst>
          </p:cNvPr>
          <p:cNvSpPr txBox="1"/>
          <p:nvPr/>
        </p:nvSpPr>
        <p:spPr>
          <a:xfrm>
            <a:off x="1791369" y="4118081"/>
            <a:ext cx="878773" cy="646331"/>
          </a:xfrm>
          <a:prstGeom prst="rect">
            <a:avLst/>
          </a:prstGeom>
          <a:noFill/>
        </p:spPr>
        <p:txBody>
          <a:bodyPr wrap="square" rtlCol="0">
            <a:spAutoFit/>
          </a:bodyPr>
          <a:lstStyle/>
          <a:p>
            <a:r>
              <a:rPr kumimoji="1" lang="zh-CN" altLang="en-US" dirty="0"/>
              <a:t>样本</a:t>
            </a:r>
            <a:endParaRPr kumimoji="1" lang="en-US" altLang="zh-CN" dirty="0"/>
          </a:p>
          <a:p>
            <a:r>
              <a:rPr kumimoji="1" lang="zh-CN" altLang="en-US" dirty="0"/>
              <a:t>对齐</a:t>
            </a:r>
          </a:p>
        </p:txBody>
      </p:sp>
      <p:sp>
        <p:nvSpPr>
          <p:cNvPr id="21" name="折角形 20">
            <a:extLst>
              <a:ext uri="{FF2B5EF4-FFF2-40B4-BE49-F238E27FC236}">
                <a16:creationId xmlns:a16="http://schemas.microsoft.com/office/drawing/2014/main" id="{158C07AD-6EA5-794F-B894-A162793AE30B}"/>
              </a:ext>
            </a:extLst>
          </p:cNvPr>
          <p:cNvSpPr/>
          <p:nvPr/>
        </p:nvSpPr>
        <p:spPr>
          <a:xfrm>
            <a:off x="851661" y="4269807"/>
            <a:ext cx="696978" cy="469472"/>
          </a:xfrm>
          <a:prstGeom prst="foldedCorne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sp>
        <p:nvSpPr>
          <p:cNvPr id="23" name="折角形 22">
            <a:extLst>
              <a:ext uri="{FF2B5EF4-FFF2-40B4-BE49-F238E27FC236}">
                <a16:creationId xmlns:a16="http://schemas.microsoft.com/office/drawing/2014/main" id="{6C47699D-540E-2A41-9ED2-8FEFC720ED24}"/>
              </a:ext>
            </a:extLst>
          </p:cNvPr>
          <p:cNvSpPr/>
          <p:nvPr/>
        </p:nvSpPr>
        <p:spPr>
          <a:xfrm>
            <a:off x="2877769" y="4269807"/>
            <a:ext cx="696978" cy="469472"/>
          </a:xfrm>
          <a:prstGeom prst="foldedCorner">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p>
        </p:txBody>
      </p:sp>
      <p:cxnSp>
        <p:nvCxnSpPr>
          <p:cNvPr id="25" name="直线箭头连接符 24">
            <a:extLst>
              <a:ext uri="{FF2B5EF4-FFF2-40B4-BE49-F238E27FC236}">
                <a16:creationId xmlns:a16="http://schemas.microsoft.com/office/drawing/2014/main" id="{D94D12CA-DE07-6240-81DF-039AA783D3D1}"/>
              </a:ext>
            </a:extLst>
          </p:cNvPr>
          <p:cNvCxnSpPr>
            <a:cxnSpLocks/>
            <a:endCxn id="21" idx="2"/>
          </p:cNvCxnSpPr>
          <p:nvPr/>
        </p:nvCxnSpPr>
        <p:spPr>
          <a:xfrm flipV="1">
            <a:off x="1200150" y="4739279"/>
            <a:ext cx="0" cy="293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5EFD57D4-379A-754F-BC5D-3A4C7ADF5076}"/>
              </a:ext>
            </a:extLst>
          </p:cNvPr>
          <p:cNvCxnSpPr>
            <a:cxnSpLocks/>
            <a:stCxn id="21" idx="0"/>
          </p:cNvCxnSpPr>
          <p:nvPr/>
        </p:nvCxnSpPr>
        <p:spPr>
          <a:xfrm flipV="1">
            <a:off x="1200150" y="3775495"/>
            <a:ext cx="0" cy="494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8EA8C2CD-84C4-3D4E-A891-EECF67DE4050}"/>
              </a:ext>
            </a:extLst>
          </p:cNvPr>
          <p:cNvCxnSpPr>
            <a:cxnSpLocks/>
            <a:stCxn id="23" idx="0"/>
          </p:cNvCxnSpPr>
          <p:nvPr/>
        </p:nvCxnSpPr>
        <p:spPr>
          <a:xfrm flipV="1">
            <a:off x="3226258" y="3775495"/>
            <a:ext cx="1" cy="4943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4F872329-7A52-EB4D-97B3-33799BC99C37}"/>
              </a:ext>
            </a:extLst>
          </p:cNvPr>
          <p:cNvCxnSpPr>
            <a:cxnSpLocks/>
          </p:cNvCxnSpPr>
          <p:nvPr/>
        </p:nvCxnSpPr>
        <p:spPr>
          <a:xfrm flipV="1">
            <a:off x="3210222" y="4716755"/>
            <a:ext cx="0" cy="3232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左右箭头 53">
            <a:extLst>
              <a:ext uri="{FF2B5EF4-FFF2-40B4-BE49-F238E27FC236}">
                <a16:creationId xmlns:a16="http://schemas.microsoft.com/office/drawing/2014/main" id="{DA91547E-B854-8840-A914-71AEE7803545}"/>
              </a:ext>
            </a:extLst>
          </p:cNvPr>
          <p:cNvSpPr/>
          <p:nvPr/>
        </p:nvSpPr>
        <p:spPr>
          <a:xfrm>
            <a:off x="1548639" y="3276239"/>
            <a:ext cx="1297059" cy="653209"/>
          </a:xfrm>
          <a:prstGeom prst="leftRightArrow">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a:t>联合</a:t>
            </a:r>
            <a:endParaRPr kumimoji="1" lang="en-US" altLang="zh-CN" sz="1200" dirty="0"/>
          </a:p>
          <a:p>
            <a:pPr algn="ctr"/>
            <a:r>
              <a:rPr kumimoji="1" lang="zh-CN" altLang="en-US" sz="1200" dirty="0"/>
              <a:t>建模</a:t>
            </a:r>
          </a:p>
        </p:txBody>
      </p:sp>
      <p:cxnSp>
        <p:nvCxnSpPr>
          <p:cNvPr id="57" name="直线箭头连接符 56">
            <a:extLst>
              <a:ext uri="{FF2B5EF4-FFF2-40B4-BE49-F238E27FC236}">
                <a16:creationId xmlns:a16="http://schemas.microsoft.com/office/drawing/2014/main" id="{6BC3915A-A4D6-5E4E-8BF8-2B72F760D30D}"/>
              </a:ext>
            </a:extLst>
          </p:cNvPr>
          <p:cNvCxnSpPr>
            <a:cxnSpLocks/>
          </p:cNvCxnSpPr>
          <p:nvPr/>
        </p:nvCxnSpPr>
        <p:spPr>
          <a:xfrm flipV="1">
            <a:off x="1401953" y="2680812"/>
            <a:ext cx="700477" cy="5195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FD85358E-7CA6-F645-9F10-1D6D2F711908}"/>
              </a:ext>
            </a:extLst>
          </p:cNvPr>
          <p:cNvCxnSpPr>
            <a:cxnSpLocks/>
          </p:cNvCxnSpPr>
          <p:nvPr/>
        </p:nvCxnSpPr>
        <p:spPr>
          <a:xfrm flipH="1" flipV="1">
            <a:off x="2458995" y="2724446"/>
            <a:ext cx="593125" cy="4759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矩形 63">
            <a:extLst>
              <a:ext uri="{FF2B5EF4-FFF2-40B4-BE49-F238E27FC236}">
                <a16:creationId xmlns:a16="http://schemas.microsoft.com/office/drawing/2014/main" id="{03341EFF-79A8-8A42-ABD5-7BAB9788C71D}"/>
              </a:ext>
            </a:extLst>
          </p:cNvPr>
          <p:cNvSpPr/>
          <p:nvPr/>
        </p:nvSpPr>
        <p:spPr>
          <a:xfrm>
            <a:off x="504292" y="1719620"/>
            <a:ext cx="3593575" cy="39022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a:extLst>
              <a:ext uri="{FF2B5EF4-FFF2-40B4-BE49-F238E27FC236}">
                <a16:creationId xmlns:a16="http://schemas.microsoft.com/office/drawing/2014/main" id="{4BD64748-47F5-9347-8572-014A89643C2E}"/>
              </a:ext>
            </a:extLst>
          </p:cNvPr>
          <p:cNvSpPr/>
          <p:nvPr/>
        </p:nvSpPr>
        <p:spPr>
          <a:xfrm>
            <a:off x="6123973" y="2816281"/>
            <a:ext cx="1275894" cy="14354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A</a:t>
            </a:r>
            <a:endParaRPr kumimoji="1" lang="zh-CN" altLang="en-US" dirty="0">
              <a:solidFill>
                <a:schemeClr val="tx1"/>
              </a:solidFill>
            </a:endParaRPr>
          </a:p>
        </p:txBody>
      </p:sp>
      <p:pic>
        <p:nvPicPr>
          <p:cNvPr id="66" name="图片 65">
            <a:extLst>
              <a:ext uri="{FF2B5EF4-FFF2-40B4-BE49-F238E27FC236}">
                <a16:creationId xmlns:a16="http://schemas.microsoft.com/office/drawing/2014/main" id="{3C6D0BA6-C401-8544-88FC-EAC9BC36D295}"/>
              </a:ext>
            </a:extLst>
          </p:cNvPr>
          <p:cNvPicPr>
            <a:picLocks noChangeAspect="1"/>
          </p:cNvPicPr>
          <p:nvPr/>
        </p:nvPicPr>
        <p:blipFill>
          <a:blip r:embed="rId4"/>
          <a:stretch>
            <a:fillRect/>
          </a:stretch>
        </p:blipFill>
        <p:spPr>
          <a:xfrm>
            <a:off x="6493143" y="3694154"/>
            <a:ext cx="537552" cy="526301"/>
          </a:xfrm>
          <a:prstGeom prst="rect">
            <a:avLst/>
          </a:prstGeom>
        </p:spPr>
      </p:pic>
      <p:sp>
        <p:nvSpPr>
          <p:cNvPr id="67" name="矩形 66">
            <a:extLst>
              <a:ext uri="{FF2B5EF4-FFF2-40B4-BE49-F238E27FC236}">
                <a16:creationId xmlns:a16="http://schemas.microsoft.com/office/drawing/2014/main" id="{5287B385-8A97-CE45-A7C3-3DA4B2D565D0}"/>
              </a:ext>
            </a:extLst>
          </p:cNvPr>
          <p:cNvSpPr/>
          <p:nvPr/>
        </p:nvSpPr>
        <p:spPr>
          <a:xfrm>
            <a:off x="9425973" y="2801314"/>
            <a:ext cx="1275894" cy="1435436"/>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tx1"/>
                </a:solidFill>
              </a:rPr>
              <a:t>B</a:t>
            </a:r>
            <a:endParaRPr kumimoji="1" lang="zh-CN" altLang="en-US" dirty="0">
              <a:solidFill>
                <a:schemeClr val="tx1"/>
              </a:solidFill>
            </a:endParaRPr>
          </a:p>
        </p:txBody>
      </p:sp>
      <p:pic>
        <p:nvPicPr>
          <p:cNvPr id="68" name="图片 67">
            <a:extLst>
              <a:ext uri="{FF2B5EF4-FFF2-40B4-BE49-F238E27FC236}">
                <a16:creationId xmlns:a16="http://schemas.microsoft.com/office/drawing/2014/main" id="{9DF9B56A-5DD1-8348-9F38-23F6FBF0AD4C}"/>
              </a:ext>
            </a:extLst>
          </p:cNvPr>
          <p:cNvPicPr>
            <a:picLocks noChangeAspect="1"/>
          </p:cNvPicPr>
          <p:nvPr/>
        </p:nvPicPr>
        <p:blipFill>
          <a:blip r:embed="rId3"/>
          <a:stretch>
            <a:fillRect/>
          </a:stretch>
        </p:blipFill>
        <p:spPr>
          <a:xfrm>
            <a:off x="9828285" y="3724522"/>
            <a:ext cx="451312" cy="486028"/>
          </a:xfrm>
          <a:prstGeom prst="rect">
            <a:avLst/>
          </a:prstGeom>
        </p:spPr>
      </p:pic>
      <p:sp>
        <p:nvSpPr>
          <p:cNvPr id="69" name="矩形 68">
            <a:extLst>
              <a:ext uri="{FF2B5EF4-FFF2-40B4-BE49-F238E27FC236}">
                <a16:creationId xmlns:a16="http://schemas.microsoft.com/office/drawing/2014/main" id="{D2F0B7D3-29EE-3D48-984D-4C9D334922DF}"/>
              </a:ext>
            </a:extLst>
          </p:cNvPr>
          <p:cNvSpPr/>
          <p:nvPr/>
        </p:nvSpPr>
        <p:spPr>
          <a:xfrm>
            <a:off x="5812440" y="1719620"/>
            <a:ext cx="5261960" cy="51383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a:extLst>
              <a:ext uri="{FF2B5EF4-FFF2-40B4-BE49-F238E27FC236}">
                <a16:creationId xmlns:a16="http://schemas.microsoft.com/office/drawing/2014/main" id="{E48B31CB-C0EF-1147-80C9-E55C96E9D7D5}"/>
              </a:ext>
            </a:extLst>
          </p:cNvPr>
          <p:cNvSpPr/>
          <p:nvPr/>
        </p:nvSpPr>
        <p:spPr>
          <a:xfrm>
            <a:off x="7802900" y="1834138"/>
            <a:ext cx="1264106" cy="5195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第三方</a:t>
            </a:r>
          </a:p>
        </p:txBody>
      </p:sp>
      <p:cxnSp>
        <p:nvCxnSpPr>
          <p:cNvPr id="72" name="直线箭头连接符 71">
            <a:extLst>
              <a:ext uri="{FF2B5EF4-FFF2-40B4-BE49-F238E27FC236}">
                <a16:creationId xmlns:a16="http://schemas.microsoft.com/office/drawing/2014/main" id="{5ED862BE-36CC-1D4B-B1C0-16DC33C448A1}"/>
              </a:ext>
            </a:extLst>
          </p:cNvPr>
          <p:cNvCxnSpPr>
            <a:stCxn id="70" idx="2"/>
          </p:cNvCxnSpPr>
          <p:nvPr/>
        </p:nvCxnSpPr>
        <p:spPr>
          <a:xfrm flipH="1">
            <a:off x="7399867" y="2353733"/>
            <a:ext cx="1035086" cy="47103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a:extLst>
              <a:ext uri="{FF2B5EF4-FFF2-40B4-BE49-F238E27FC236}">
                <a16:creationId xmlns:a16="http://schemas.microsoft.com/office/drawing/2014/main" id="{253BB0DA-DB9B-4E41-ACAF-03AD6DD12536}"/>
              </a:ext>
            </a:extLst>
          </p:cNvPr>
          <p:cNvCxnSpPr>
            <a:stCxn id="70" idx="2"/>
          </p:cNvCxnSpPr>
          <p:nvPr/>
        </p:nvCxnSpPr>
        <p:spPr>
          <a:xfrm>
            <a:off x="8434953" y="2353733"/>
            <a:ext cx="991020" cy="471033"/>
          </a:xfrm>
          <a:prstGeom prst="straightConnector1">
            <a:avLst/>
          </a:prstGeom>
          <a:ln w="254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5" name="矩形 74">
            <a:extLst>
              <a:ext uri="{FF2B5EF4-FFF2-40B4-BE49-F238E27FC236}">
                <a16:creationId xmlns:a16="http://schemas.microsoft.com/office/drawing/2014/main" id="{71B1751B-6E4F-D647-8E87-77C7AEE120E4}"/>
              </a:ext>
            </a:extLst>
          </p:cNvPr>
          <p:cNvSpPr/>
          <p:nvPr/>
        </p:nvSpPr>
        <p:spPr>
          <a:xfrm>
            <a:off x="7399867" y="4716755"/>
            <a:ext cx="2302933" cy="39193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公钥下发</a:t>
            </a:r>
          </a:p>
        </p:txBody>
      </p:sp>
      <p:sp>
        <p:nvSpPr>
          <p:cNvPr id="76" name="矩形 75">
            <a:extLst>
              <a:ext uri="{FF2B5EF4-FFF2-40B4-BE49-F238E27FC236}">
                <a16:creationId xmlns:a16="http://schemas.microsoft.com/office/drawing/2014/main" id="{F010B2A1-D841-BA4F-B18E-2E2C13B014EE}"/>
              </a:ext>
            </a:extLst>
          </p:cNvPr>
          <p:cNvSpPr/>
          <p:nvPr/>
        </p:nvSpPr>
        <p:spPr>
          <a:xfrm>
            <a:off x="7399867" y="5270913"/>
            <a:ext cx="2302933" cy="40923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交换中间结果</a:t>
            </a:r>
          </a:p>
        </p:txBody>
      </p:sp>
      <p:sp>
        <p:nvSpPr>
          <p:cNvPr id="77" name="矩形 76">
            <a:extLst>
              <a:ext uri="{FF2B5EF4-FFF2-40B4-BE49-F238E27FC236}">
                <a16:creationId xmlns:a16="http://schemas.microsoft.com/office/drawing/2014/main" id="{AC039E61-F3E9-DA41-B848-F9D0ADEC1BA9}"/>
              </a:ext>
            </a:extLst>
          </p:cNvPr>
          <p:cNvSpPr/>
          <p:nvPr/>
        </p:nvSpPr>
        <p:spPr>
          <a:xfrm>
            <a:off x="7399867" y="5757135"/>
            <a:ext cx="2302933" cy="498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计算梯度、损失</a:t>
            </a:r>
          </a:p>
        </p:txBody>
      </p:sp>
      <p:sp>
        <p:nvSpPr>
          <p:cNvPr id="78" name="矩形 77">
            <a:extLst>
              <a:ext uri="{FF2B5EF4-FFF2-40B4-BE49-F238E27FC236}">
                <a16:creationId xmlns:a16="http://schemas.microsoft.com/office/drawing/2014/main" id="{C2844CDE-B740-F04F-801F-1D791FA74614}"/>
              </a:ext>
            </a:extLst>
          </p:cNvPr>
          <p:cNvSpPr/>
          <p:nvPr/>
        </p:nvSpPr>
        <p:spPr>
          <a:xfrm>
            <a:off x="7399867" y="6334962"/>
            <a:ext cx="2302933" cy="49871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参数更新</a:t>
            </a:r>
          </a:p>
        </p:txBody>
      </p:sp>
      <p:sp>
        <p:nvSpPr>
          <p:cNvPr id="81" name="三角形 80">
            <a:extLst>
              <a:ext uri="{FF2B5EF4-FFF2-40B4-BE49-F238E27FC236}">
                <a16:creationId xmlns:a16="http://schemas.microsoft.com/office/drawing/2014/main" id="{4216B310-C255-D349-96B4-081A3145F9A9}"/>
              </a:ext>
            </a:extLst>
          </p:cNvPr>
          <p:cNvSpPr/>
          <p:nvPr/>
        </p:nvSpPr>
        <p:spPr>
          <a:xfrm rot="16200000">
            <a:off x="4039818" y="2500714"/>
            <a:ext cx="1336650" cy="2196494"/>
          </a:xfrm>
          <a:prstGeom prst="triangle">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2" name="直线箭头连接符 81">
            <a:extLst>
              <a:ext uri="{FF2B5EF4-FFF2-40B4-BE49-F238E27FC236}">
                <a16:creationId xmlns:a16="http://schemas.microsoft.com/office/drawing/2014/main" id="{1FF1BAA4-42FD-F04B-9C5B-FFE3A6099A23}"/>
              </a:ext>
            </a:extLst>
          </p:cNvPr>
          <p:cNvCxnSpPr>
            <a:cxnSpLocks/>
          </p:cNvCxnSpPr>
          <p:nvPr/>
        </p:nvCxnSpPr>
        <p:spPr>
          <a:xfrm>
            <a:off x="7487097" y="3281965"/>
            <a:ext cx="1905010" cy="0"/>
          </a:xfrm>
          <a:prstGeom prst="straightConnector1">
            <a:avLst/>
          </a:prstGeom>
          <a:ln w="254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C0D5FE42-840D-D34C-84D1-F5C6AC201D67}"/>
              </a:ext>
            </a:extLst>
          </p:cNvPr>
          <p:cNvCxnSpPr>
            <a:cxnSpLocks/>
          </p:cNvCxnSpPr>
          <p:nvPr/>
        </p:nvCxnSpPr>
        <p:spPr>
          <a:xfrm flipH="1" flipV="1">
            <a:off x="7450666" y="3775495"/>
            <a:ext cx="1862469" cy="13027"/>
          </a:xfrm>
          <a:prstGeom prst="straightConnector1">
            <a:avLst/>
          </a:prstGeom>
          <a:ln w="25400">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a:extLst>
              <a:ext uri="{FF2B5EF4-FFF2-40B4-BE49-F238E27FC236}">
                <a16:creationId xmlns:a16="http://schemas.microsoft.com/office/drawing/2014/main" id="{3F6E3A78-6420-1142-AEAA-BD3BAD2F3A26}"/>
              </a:ext>
            </a:extLst>
          </p:cNvPr>
          <p:cNvCxnSpPr/>
          <p:nvPr/>
        </p:nvCxnSpPr>
        <p:spPr>
          <a:xfrm flipV="1">
            <a:off x="6841067" y="2095717"/>
            <a:ext cx="961833" cy="62872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a:extLst>
              <a:ext uri="{FF2B5EF4-FFF2-40B4-BE49-F238E27FC236}">
                <a16:creationId xmlns:a16="http://schemas.microsoft.com/office/drawing/2014/main" id="{F2CDF12F-C862-CD45-81C0-1CBB5F622100}"/>
              </a:ext>
            </a:extLst>
          </p:cNvPr>
          <p:cNvCxnSpPr>
            <a:cxnSpLocks/>
            <a:stCxn id="67" idx="0"/>
            <a:endCxn id="70" idx="3"/>
          </p:cNvCxnSpPr>
          <p:nvPr/>
        </p:nvCxnSpPr>
        <p:spPr>
          <a:xfrm flipH="1" flipV="1">
            <a:off x="9067006" y="2093936"/>
            <a:ext cx="996914" cy="7073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97" name="肘形连接符 96">
            <a:extLst>
              <a:ext uri="{FF2B5EF4-FFF2-40B4-BE49-F238E27FC236}">
                <a16:creationId xmlns:a16="http://schemas.microsoft.com/office/drawing/2014/main" id="{FA6D4A47-A923-3D48-8E5A-8A333CC524C1}"/>
              </a:ext>
            </a:extLst>
          </p:cNvPr>
          <p:cNvCxnSpPr>
            <a:stCxn id="70" idx="1"/>
            <a:endCxn id="65" idx="0"/>
          </p:cNvCxnSpPr>
          <p:nvPr/>
        </p:nvCxnSpPr>
        <p:spPr>
          <a:xfrm rot="10800000" flipV="1">
            <a:off x="6761920" y="2093935"/>
            <a:ext cx="1040980" cy="722345"/>
          </a:xfrm>
          <a:prstGeom prst="bentConnector2">
            <a:avLst/>
          </a:prstGeom>
          <a:ln w="254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肘形连接符 98">
            <a:extLst>
              <a:ext uri="{FF2B5EF4-FFF2-40B4-BE49-F238E27FC236}">
                <a16:creationId xmlns:a16="http://schemas.microsoft.com/office/drawing/2014/main" id="{01D65F06-0325-AB48-910A-E8DED81C4FAB}"/>
              </a:ext>
            </a:extLst>
          </p:cNvPr>
          <p:cNvCxnSpPr>
            <a:stCxn id="70" idx="3"/>
            <a:endCxn id="67" idx="0"/>
          </p:cNvCxnSpPr>
          <p:nvPr/>
        </p:nvCxnSpPr>
        <p:spPr>
          <a:xfrm>
            <a:off x="9067006" y="2093936"/>
            <a:ext cx="996914" cy="707378"/>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46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8A539F-23CC-2C44-B8B4-3CF2A13B47BF}"/>
              </a:ext>
            </a:extLst>
          </p:cNvPr>
          <p:cNvSpPr>
            <a:spLocks noGrp="1"/>
          </p:cNvSpPr>
          <p:nvPr>
            <p:ph type="title"/>
          </p:nvPr>
        </p:nvSpPr>
        <p:spPr/>
        <p:txBody>
          <a:bodyPr/>
          <a:lstStyle/>
          <a:p>
            <a:r>
              <a:rPr kumimoji="1" lang="zh-CN" altLang="en-US" dirty="0"/>
              <a:t>隐私保护的样本</a:t>
            </a:r>
            <a:r>
              <a:rPr kumimoji="1" lang="en-US" altLang="zh-CN" dirty="0"/>
              <a:t>ID</a:t>
            </a:r>
            <a:r>
              <a:rPr kumimoji="1" lang="zh-CN" altLang="en-US" dirty="0"/>
              <a:t>匹配</a:t>
            </a:r>
          </a:p>
        </p:txBody>
      </p:sp>
      <p:sp>
        <p:nvSpPr>
          <p:cNvPr id="7" name="内容占位符 6">
            <a:extLst>
              <a:ext uri="{FF2B5EF4-FFF2-40B4-BE49-F238E27FC236}">
                <a16:creationId xmlns:a16="http://schemas.microsoft.com/office/drawing/2014/main" id="{BECB605A-1FB2-1549-858E-CBE81D7F26D5}"/>
              </a:ext>
            </a:extLst>
          </p:cNvPr>
          <p:cNvSpPr>
            <a:spLocks noGrp="1"/>
          </p:cNvSpPr>
          <p:nvPr>
            <p:ph sz="half" idx="1"/>
          </p:nvPr>
        </p:nvSpPr>
        <p:spPr/>
        <p:txBody>
          <a:bodyPr>
            <a:normAutofit fontScale="92500" lnSpcReduction="10000"/>
          </a:bodyPr>
          <a:lstStyle/>
          <a:p>
            <a:r>
              <a:rPr kumimoji="1" lang="zh-CN" altLang="en-US" dirty="0"/>
              <a:t>哈希不足够</a:t>
            </a:r>
            <a:endParaRPr kumimoji="1" lang="en-US" altLang="zh-CN" dirty="0"/>
          </a:p>
          <a:p>
            <a:pPr lvl="1"/>
            <a:r>
              <a:rPr kumimoji="1" lang="zh-CN" altLang="en-US" dirty="0"/>
              <a:t>如何防止离线撞库？</a:t>
            </a:r>
            <a:endParaRPr kumimoji="1" lang="en-US" altLang="zh-CN" dirty="0"/>
          </a:p>
          <a:p>
            <a:r>
              <a:rPr kumimoji="1" lang="zh-CN" altLang="en-US" dirty="0"/>
              <a:t>除了交集，一个都不能多</a:t>
            </a:r>
          </a:p>
        </p:txBody>
      </p:sp>
      <p:sp>
        <p:nvSpPr>
          <p:cNvPr id="8" name="内容占位符 7">
            <a:extLst>
              <a:ext uri="{FF2B5EF4-FFF2-40B4-BE49-F238E27FC236}">
                <a16:creationId xmlns:a16="http://schemas.microsoft.com/office/drawing/2014/main" id="{D7862D8B-03F9-6C4F-8CDD-EB215198A5ED}"/>
              </a:ext>
            </a:extLst>
          </p:cNvPr>
          <p:cNvSpPr>
            <a:spLocks noGrp="1"/>
          </p:cNvSpPr>
          <p:nvPr>
            <p:ph sz="half" idx="2"/>
          </p:nvPr>
        </p:nvSpPr>
        <p:spPr>
          <a:xfrm>
            <a:off x="6105851" y="1316870"/>
            <a:ext cx="5181600" cy="1120775"/>
          </a:xfrm>
        </p:spPr>
        <p:txBody>
          <a:bodyPr>
            <a:normAutofit fontScale="92500" lnSpcReduction="10000"/>
          </a:bodyPr>
          <a:lstStyle/>
          <a:p>
            <a:r>
              <a:rPr kumimoji="1" lang="zh-CN" altLang="en-US" dirty="0"/>
              <a:t>方案</a:t>
            </a:r>
            <a:endParaRPr kumimoji="1" lang="en-US" altLang="zh-CN" dirty="0"/>
          </a:p>
          <a:p>
            <a:pPr lvl="1"/>
            <a:r>
              <a:rPr kumimoji="1" lang="zh-CN" altLang="en-US" dirty="0"/>
              <a:t>利用可交换加密</a:t>
            </a:r>
            <a:endParaRPr kumimoji="1" lang="en-US" altLang="zh-CN" dirty="0"/>
          </a:p>
          <a:p>
            <a:pPr lvl="1"/>
            <a:r>
              <a:rPr kumimoji="1" lang="zh-CN" altLang="en-US" dirty="0"/>
              <a:t>或盲签名</a:t>
            </a:r>
          </a:p>
        </p:txBody>
      </p:sp>
      <p:sp>
        <p:nvSpPr>
          <p:cNvPr id="9" name="椭圆 8">
            <a:extLst>
              <a:ext uri="{FF2B5EF4-FFF2-40B4-BE49-F238E27FC236}">
                <a16:creationId xmlns:a16="http://schemas.microsoft.com/office/drawing/2014/main" id="{40C8244F-DD65-4745-8F8E-3E8F6306F63A}"/>
              </a:ext>
            </a:extLst>
          </p:cNvPr>
          <p:cNvSpPr/>
          <p:nvPr/>
        </p:nvSpPr>
        <p:spPr>
          <a:xfrm>
            <a:off x="17719" y="4617246"/>
            <a:ext cx="1337733" cy="1202266"/>
          </a:xfrm>
          <a:prstGeom prst="ellipse">
            <a:avLst/>
          </a:prstGeom>
          <a:solidFill>
            <a:schemeClr val="accent4">
              <a:lumMod val="40000"/>
              <a:lumOff val="60000"/>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dirty="0"/>
              <a:t>X</a:t>
            </a:r>
            <a:endParaRPr kumimoji="1" lang="zh-CN" altLang="en-US" dirty="0"/>
          </a:p>
        </p:txBody>
      </p:sp>
      <p:sp>
        <p:nvSpPr>
          <p:cNvPr id="10" name="椭圆 9">
            <a:extLst>
              <a:ext uri="{FF2B5EF4-FFF2-40B4-BE49-F238E27FC236}">
                <a16:creationId xmlns:a16="http://schemas.microsoft.com/office/drawing/2014/main" id="{6C401472-EE51-2F45-8ADE-4E2F037C64C2}"/>
              </a:ext>
            </a:extLst>
          </p:cNvPr>
          <p:cNvSpPr/>
          <p:nvPr/>
        </p:nvSpPr>
        <p:spPr>
          <a:xfrm>
            <a:off x="3510111" y="4645559"/>
            <a:ext cx="1337733" cy="1202266"/>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t>Y</a:t>
            </a:r>
            <a:endParaRPr kumimoji="1" lang="zh-CN" altLang="en-US" dirty="0"/>
          </a:p>
        </p:txBody>
      </p:sp>
      <p:grpSp>
        <p:nvGrpSpPr>
          <p:cNvPr id="16" name="组合 15">
            <a:extLst>
              <a:ext uri="{FF2B5EF4-FFF2-40B4-BE49-F238E27FC236}">
                <a16:creationId xmlns:a16="http://schemas.microsoft.com/office/drawing/2014/main" id="{E37019F3-66E0-3D4F-9EF3-676EFF9CADD5}"/>
              </a:ext>
            </a:extLst>
          </p:cNvPr>
          <p:cNvGrpSpPr/>
          <p:nvPr/>
        </p:nvGrpSpPr>
        <p:grpSpPr>
          <a:xfrm>
            <a:off x="1418188" y="4617246"/>
            <a:ext cx="2006600" cy="1236132"/>
            <a:chOff x="2675467" y="4600313"/>
            <a:chExt cx="2006600" cy="1236132"/>
          </a:xfrm>
        </p:grpSpPr>
        <p:sp>
          <p:nvSpPr>
            <p:cNvPr id="11" name="椭圆 10">
              <a:extLst>
                <a:ext uri="{FF2B5EF4-FFF2-40B4-BE49-F238E27FC236}">
                  <a16:creationId xmlns:a16="http://schemas.microsoft.com/office/drawing/2014/main" id="{B81A7CEC-4149-E44D-A3B5-604C41340884}"/>
                </a:ext>
              </a:extLst>
            </p:cNvPr>
            <p:cNvSpPr/>
            <p:nvPr/>
          </p:nvSpPr>
          <p:spPr>
            <a:xfrm>
              <a:off x="2675467" y="4600313"/>
              <a:ext cx="1337733" cy="1202266"/>
            </a:xfrm>
            <a:prstGeom prst="ellipse">
              <a:avLst/>
            </a:prstGeom>
            <a:solidFill>
              <a:schemeClr val="accent4">
                <a:lumMod val="40000"/>
                <a:lumOff val="60000"/>
                <a:alpha val="5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椭圆 11">
              <a:extLst>
                <a:ext uri="{FF2B5EF4-FFF2-40B4-BE49-F238E27FC236}">
                  <a16:creationId xmlns:a16="http://schemas.microsoft.com/office/drawing/2014/main" id="{13540922-ED75-E247-97B6-DFED6A24E01C}"/>
                </a:ext>
              </a:extLst>
            </p:cNvPr>
            <p:cNvSpPr/>
            <p:nvPr/>
          </p:nvSpPr>
          <p:spPr>
            <a:xfrm>
              <a:off x="3344334" y="4634179"/>
              <a:ext cx="1337733" cy="1202266"/>
            </a:xfrm>
            <a:prstGeom prst="ellipse">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0BBA5C9B-C0F6-3F42-B67E-77C655447C4D}"/>
                    </a:ext>
                  </a:extLst>
                </p:cNvPr>
                <p:cNvSpPr txBox="1"/>
                <p:nvPr/>
              </p:nvSpPr>
              <p:spPr>
                <a:xfrm>
                  <a:off x="3286719" y="5050646"/>
                  <a:ext cx="726481" cy="369332"/>
                </a:xfrm>
                <a:prstGeom prst="rect">
                  <a:avLst/>
                </a:prstGeom>
                <a:noFill/>
              </p:spPr>
              <p:txBody>
                <a:bodyPr wrap="none" rtlCol="0">
                  <a:spAutoFit/>
                </a:bodyPr>
                <a:lstStyle/>
                <a:p>
                  <a:r>
                    <a:rPr kumimoji="1" lang="en-US" altLang="zh-CN" dirty="0"/>
                    <a:t>X </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oMath>
                  </a14:m>
                  <a:r>
                    <a:rPr kumimoji="1" lang="en-US" altLang="zh-CN" dirty="0"/>
                    <a:t> Y</a:t>
                  </a:r>
                  <a:endParaRPr kumimoji="1" lang="zh-CN" altLang="en-US" dirty="0"/>
                </a:p>
              </p:txBody>
            </p:sp>
          </mc:Choice>
          <mc:Fallback>
            <p:sp>
              <p:nvSpPr>
                <p:cNvPr id="14" name="文本框 13">
                  <a:extLst>
                    <a:ext uri="{FF2B5EF4-FFF2-40B4-BE49-F238E27FC236}">
                      <a16:creationId xmlns:a16="http://schemas.microsoft.com/office/drawing/2014/main" id="{0BBA5C9B-C0F6-3F42-B67E-77C655447C4D}"/>
                    </a:ext>
                  </a:extLst>
                </p:cNvPr>
                <p:cNvSpPr txBox="1">
                  <a:spLocks noRot="1" noChangeAspect="1" noMove="1" noResize="1" noEditPoints="1" noAdjustHandles="1" noChangeArrowheads="1" noChangeShapeType="1" noTextEdit="1"/>
                </p:cNvSpPr>
                <p:nvPr/>
              </p:nvSpPr>
              <p:spPr>
                <a:xfrm>
                  <a:off x="3286719" y="5050646"/>
                  <a:ext cx="726481" cy="369332"/>
                </a:xfrm>
                <a:prstGeom prst="rect">
                  <a:avLst/>
                </a:prstGeom>
                <a:blipFill>
                  <a:blip r:embed="rId2"/>
                  <a:stretch>
                    <a:fillRect l="-6897" t="-6667" r="-12069" b="-23333"/>
                  </a:stretch>
                </a:blipFill>
              </p:spPr>
              <p:txBody>
                <a:bodyPr/>
                <a:lstStyle/>
                <a:p>
                  <a:r>
                    <a:rPr lang="zh-CN" altLang="en-US">
                      <a:noFill/>
                    </a:rPr>
                    <a:t> </a:t>
                  </a:r>
                </a:p>
              </p:txBody>
            </p:sp>
          </mc:Fallback>
        </mc:AlternateContent>
      </p:grpSp>
      <p:sp>
        <p:nvSpPr>
          <p:cNvPr id="17" name="文本框 16">
            <a:extLst>
              <a:ext uri="{FF2B5EF4-FFF2-40B4-BE49-F238E27FC236}">
                <a16:creationId xmlns:a16="http://schemas.microsoft.com/office/drawing/2014/main" id="{E2BBCB50-1FB3-7240-9A66-E1CC894ECB4A}"/>
              </a:ext>
            </a:extLst>
          </p:cNvPr>
          <p:cNvSpPr txBox="1"/>
          <p:nvPr/>
        </p:nvSpPr>
        <p:spPr>
          <a:xfrm>
            <a:off x="8399264" y="3521493"/>
            <a:ext cx="362600" cy="461665"/>
          </a:xfrm>
          <a:prstGeom prst="rect">
            <a:avLst/>
          </a:prstGeom>
          <a:noFill/>
        </p:spPr>
        <p:txBody>
          <a:bodyPr wrap="none" rtlCol="0">
            <a:spAutoFit/>
          </a:bodyPr>
          <a:lstStyle/>
          <a:p>
            <a:r>
              <a:rPr kumimoji="1" lang="en-US" altLang="zh-CN" sz="2400" dirty="0"/>
              <a:t>X</a:t>
            </a:r>
            <a:endParaRPr kumimoji="1" lang="zh-CN" altLang="en-US" dirty="0"/>
          </a:p>
        </p:txBody>
      </p:sp>
      <p:pic>
        <p:nvPicPr>
          <p:cNvPr id="19" name="图片 18">
            <a:extLst>
              <a:ext uri="{FF2B5EF4-FFF2-40B4-BE49-F238E27FC236}">
                <a16:creationId xmlns:a16="http://schemas.microsoft.com/office/drawing/2014/main" id="{6BFB0B04-6401-B349-875A-EE7B6F901613}"/>
              </a:ext>
            </a:extLst>
          </p:cNvPr>
          <p:cNvPicPr>
            <a:picLocks noChangeAspect="1"/>
          </p:cNvPicPr>
          <p:nvPr/>
        </p:nvPicPr>
        <p:blipFill>
          <a:blip r:embed="rId3"/>
          <a:stretch>
            <a:fillRect/>
          </a:stretch>
        </p:blipFill>
        <p:spPr>
          <a:xfrm>
            <a:off x="8231314" y="2505097"/>
            <a:ext cx="698500" cy="977900"/>
          </a:xfrm>
          <a:prstGeom prst="rect">
            <a:avLst/>
          </a:prstGeom>
        </p:spPr>
      </p:pic>
      <p:pic>
        <p:nvPicPr>
          <p:cNvPr id="21" name="图片 20">
            <a:extLst>
              <a:ext uri="{FF2B5EF4-FFF2-40B4-BE49-F238E27FC236}">
                <a16:creationId xmlns:a16="http://schemas.microsoft.com/office/drawing/2014/main" id="{68C58A10-E375-E340-92FC-4BEED2761567}"/>
              </a:ext>
            </a:extLst>
          </p:cNvPr>
          <p:cNvPicPr>
            <a:picLocks noChangeAspect="1"/>
          </p:cNvPicPr>
          <p:nvPr/>
        </p:nvPicPr>
        <p:blipFill>
          <a:blip r:embed="rId4"/>
          <a:stretch>
            <a:fillRect/>
          </a:stretch>
        </p:blipFill>
        <p:spPr>
          <a:xfrm>
            <a:off x="10214630" y="2437645"/>
            <a:ext cx="698500" cy="1003300"/>
          </a:xfrm>
          <a:prstGeom prst="rect">
            <a:avLst/>
          </a:prstGeom>
        </p:spPr>
      </p:pic>
      <p:sp>
        <p:nvSpPr>
          <p:cNvPr id="22" name="文本框 21">
            <a:extLst>
              <a:ext uri="{FF2B5EF4-FFF2-40B4-BE49-F238E27FC236}">
                <a16:creationId xmlns:a16="http://schemas.microsoft.com/office/drawing/2014/main" id="{734F3EBE-BE74-BD40-9A8A-6C0B3AA7A2FD}"/>
              </a:ext>
            </a:extLst>
          </p:cNvPr>
          <p:cNvSpPr txBox="1"/>
          <p:nvPr/>
        </p:nvSpPr>
        <p:spPr>
          <a:xfrm>
            <a:off x="10387389" y="3482997"/>
            <a:ext cx="352982" cy="461665"/>
          </a:xfrm>
          <a:prstGeom prst="rect">
            <a:avLst/>
          </a:prstGeom>
          <a:noFill/>
        </p:spPr>
        <p:txBody>
          <a:bodyPr wrap="none" rtlCol="0">
            <a:spAutoFit/>
          </a:bodyPr>
          <a:lstStyle/>
          <a:p>
            <a:r>
              <a:rPr kumimoji="1" lang="en-US" altLang="zh-CN" sz="2400" dirty="0"/>
              <a:t>Y</a:t>
            </a:r>
            <a:endParaRPr kumimoji="1" lang="zh-CN" altLang="en-US" sz="2400" dirty="0"/>
          </a:p>
        </p:txBody>
      </p:sp>
      <p:sp>
        <p:nvSpPr>
          <p:cNvPr id="23" name="文本框 22">
            <a:extLst>
              <a:ext uri="{FF2B5EF4-FFF2-40B4-BE49-F238E27FC236}">
                <a16:creationId xmlns:a16="http://schemas.microsoft.com/office/drawing/2014/main" id="{BCB72E1B-1D99-5740-9D97-A3FBFB26475C}"/>
              </a:ext>
            </a:extLst>
          </p:cNvPr>
          <p:cNvSpPr txBox="1"/>
          <p:nvPr/>
        </p:nvSpPr>
        <p:spPr>
          <a:xfrm>
            <a:off x="5149941" y="3872500"/>
            <a:ext cx="2031325" cy="369332"/>
          </a:xfrm>
          <a:prstGeom prst="rect">
            <a:avLst/>
          </a:prstGeom>
          <a:noFill/>
        </p:spPr>
        <p:txBody>
          <a:bodyPr wrap="none" rtlCol="0">
            <a:spAutoFit/>
          </a:bodyPr>
          <a:lstStyle/>
          <a:p>
            <a:r>
              <a:rPr kumimoji="1" lang="zh-CN" altLang="en-US" dirty="0"/>
              <a:t>各自加密自家数据</a:t>
            </a:r>
          </a:p>
        </p:txBody>
      </p:sp>
      <p:sp>
        <p:nvSpPr>
          <p:cNvPr id="24" name="文本框 23">
            <a:extLst>
              <a:ext uri="{FF2B5EF4-FFF2-40B4-BE49-F238E27FC236}">
                <a16:creationId xmlns:a16="http://schemas.microsoft.com/office/drawing/2014/main" id="{732CA6C3-5465-8347-AEFE-E9332EDFC2A9}"/>
              </a:ext>
            </a:extLst>
          </p:cNvPr>
          <p:cNvSpPr txBox="1"/>
          <p:nvPr/>
        </p:nvSpPr>
        <p:spPr>
          <a:xfrm>
            <a:off x="8321242" y="3942618"/>
            <a:ext cx="671979" cy="461665"/>
          </a:xfrm>
          <a:prstGeom prst="rect">
            <a:avLst/>
          </a:prstGeom>
          <a:noFill/>
        </p:spPr>
        <p:txBody>
          <a:bodyPr wrap="none" rtlCol="0">
            <a:spAutoFit/>
          </a:bodyPr>
          <a:lstStyle/>
          <a:p>
            <a:r>
              <a:rPr kumimoji="1" lang="en-US" altLang="zh-CN" sz="2400" dirty="0"/>
              <a:t>[X]</a:t>
            </a:r>
            <a:r>
              <a:rPr kumimoji="1" lang="en-US" altLang="zh-CN" sz="2400" baseline="-25000" dirty="0"/>
              <a:t>A</a:t>
            </a:r>
            <a:endParaRPr kumimoji="1" lang="zh-CN" altLang="en-US" sz="2400" baseline="-25000" dirty="0"/>
          </a:p>
        </p:txBody>
      </p:sp>
      <p:sp>
        <p:nvSpPr>
          <p:cNvPr id="25" name="文本框 24">
            <a:extLst>
              <a:ext uri="{FF2B5EF4-FFF2-40B4-BE49-F238E27FC236}">
                <a16:creationId xmlns:a16="http://schemas.microsoft.com/office/drawing/2014/main" id="{2DE88D5A-183F-6243-8BF0-6566CE9B9A7A}"/>
              </a:ext>
            </a:extLst>
          </p:cNvPr>
          <p:cNvSpPr txBox="1"/>
          <p:nvPr/>
        </p:nvSpPr>
        <p:spPr>
          <a:xfrm>
            <a:off x="10227890" y="3868675"/>
            <a:ext cx="662361" cy="461665"/>
          </a:xfrm>
          <a:prstGeom prst="rect">
            <a:avLst/>
          </a:prstGeom>
          <a:noFill/>
        </p:spPr>
        <p:txBody>
          <a:bodyPr wrap="none" rtlCol="0">
            <a:spAutoFit/>
          </a:bodyPr>
          <a:lstStyle/>
          <a:p>
            <a:r>
              <a:rPr kumimoji="1" lang="en-US" altLang="zh-CN" sz="2400" dirty="0"/>
              <a:t>[Y]</a:t>
            </a:r>
            <a:r>
              <a:rPr kumimoji="1" lang="en-US" altLang="zh-CN" sz="2400" baseline="-25000" dirty="0"/>
              <a:t>B</a:t>
            </a:r>
            <a:endParaRPr kumimoji="1" lang="zh-CN" altLang="en-US" sz="2400" baseline="-25000" dirty="0"/>
          </a:p>
        </p:txBody>
      </p:sp>
      <p:cxnSp>
        <p:nvCxnSpPr>
          <p:cNvPr id="27" name="直线箭头连接符 26">
            <a:extLst>
              <a:ext uri="{FF2B5EF4-FFF2-40B4-BE49-F238E27FC236}">
                <a16:creationId xmlns:a16="http://schemas.microsoft.com/office/drawing/2014/main" id="{B049B02D-59D1-464F-A938-ED43C06B6E52}"/>
              </a:ext>
            </a:extLst>
          </p:cNvPr>
          <p:cNvCxnSpPr/>
          <p:nvPr/>
        </p:nvCxnSpPr>
        <p:spPr>
          <a:xfrm flipH="1">
            <a:off x="9243080" y="4560099"/>
            <a:ext cx="971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4D62B500-E229-0A41-9254-BE305810CCF6}"/>
              </a:ext>
            </a:extLst>
          </p:cNvPr>
          <p:cNvCxnSpPr/>
          <p:nvPr/>
        </p:nvCxnSpPr>
        <p:spPr>
          <a:xfrm>
            <a:off x="9243080" y="4818611"/>
            <a:ext cx="971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12F2B651-A731-6342-A192-B7DFAFC1CF70}"/>
              </a:ext>
            </a:extLst>
          </p:cNvPr>
          <p:cNvSpPr txBox="1"/>
          <p:nvPr/>
        </p:nvSpPr>
        <p:spPr>
          <a:xfrm>
            <a:off x="5144366" y="4487270"/>
            <a:ext cx="1107996" cy="369332"/>
          </a:xfrm>
          <a:prstGeom prst="rect">
            <a:avLst/>
          </a:prstGeom>
          <a:noFill/>
        </p:spPr>
        <p:txBody>
          <a:bodyPr wrap="none" rtlCol="0">
            <a:spAutoFit/>
          </a:bodyPr>
          <a:lstStyle/>
          <a:p>
            <a:r>
              <a:rPr kumimoji="1" lang="zh-CN" altLang="en-US" dirty="0"/>
              <a:t>发给对方</a:t>
            </a:r>
          </a:p>
        </p:txBody>
      </p:sp>
      <p:sp>
        <p:nvSpPr>
          <p:cNvPr id="31" name="文本框 30">
            <a:extLst>
              <a:ext uri="{FF2B5EF4-FFF2-40B4-BE49-F238E27FC236}">
                <a16:creationId xmlns:a16="http://schemas.microsoft.com/office/drawing/2014/main" id="{E6E8CDB3-2A53-024A-A342-2318D5655CE4}"/>
              </a:ext>
            </a:extLst>
          </p:cNvPr>
          <p:cNvSpPr txBox="1"/>
          <p:nvPr/>
        </p:nvSpPr>
        <p:spPr>
          <a:xfrm>
            <a:off x="5149941" y="5106213"/>
            <a:ext cx="1338828" cy="369332"/>
          </a:xfrm>
          <a:prstGeom prst="rect">
            <a:avLst/>
          </a:prstGeom>
          <a:noFill/>
        </p:spPr>
        <p:txBody>
          <a:bodyPr wrap="none" rtlCol="0">
            <a:spAutoFit/>
          </a:bodyPr>
          <a:lstStyle/>
          <a:p>
            <a:r>
              <a:rPr kumimoji="1" lang="zh-CN" altLang="en-US" dirty="0"/>
              <a:t>加密对方的</a:t>
            </a:r>
          </a:p>
        </p:txBody>
      </p:sp>
      <p:sp>
        <p:nvSpPr>
          <p:cNvPr id="32" name="文本框 31">
            <a:extLst>
              <a:ext uri="{FF2B5EF4-FFF2-40B4-BE49-F238E27FC236}">
                <a16:creationId xmlns:a16="http://schemas.microsoft.com/office/drawing/2014/main" id="{2C7460AF-DAA0-0148-8754-BF9723642F6E}"/>
              </a:ext>
            </a:extLst>
          </p:cNvPr>
          <p:cNvSpPr txBox="1"/>
          <p:nvPr/>
        </p:nvSpPr>
        <p:spPr>
          <a:xfrm>
            <a:off x="8321242" y="5147337"/>
            <a:ext cx="957313" cy="461665"/>
          </a:xfrm>
          <a:prstGeom prst="rect">
            <a:avLst/>
          </a:prstGeom>
          <a:noFill/>
        </p:spPr>
        <p:txBody>
          <a:bodyPr wrap="none" rtlCol="0">
            <a:spAutoFit/>
          </a:bodyPr>
          <a:lstStyle/>
          <a:p>
            <a:r>
              <a:rPr kumimoji="1" lang="en-US" altLang="zh-CN" sz="2400" dirty="0"/>
              <a:t>[[Y]</a:t>
            </a:r>
            <a:r>
              <a:rPr kumimoji="1" lang="en-US" altLang="zh-CN" sz="2400" baseline="-25000" dirty="0"/>
              <a:t>B</a:t>
            </a:r>
            <a:r>
              <a:rPr kumimoji="1" lang="en-US" altLang="zh-CN" sz="2400" dirty="0"/>
              <a:t>]</a:t>
            </a:r>
            <a:r>
              <a:rPr kumimoji="1" lang="en-US" altLang="zh-CN" sz="2400" baseline="-25000" dirty="0"/>
              <a:t>A</a:t>
            </a:r>
            <a:endParaRPr kumimoji="1" lang="zh-CN" altLang="en-US" sz="2400" baseline="-25000" dirty="0"/>
          </a:p>
        </p:txBody>
      </p:sp>
      <p:sp>
        <p:nvSpPr>
          <p:cNvPr id="33" name="文本框 32">
            <a:extLst>
              <a:ext uri="{FF2B5EF4-FFF2-40B4-BE49-F238E27FC236}">
                <a16:creationId xmlns:a16="http://schemas.microsoft.com/office/drawing/2014/main" id="{76F37AFD-3C43-B746-86B3-AE1A6E89BFA9}"/>
              </a:ext>
            </a:extLst>
          </p:cNvPr>
          <p:cNvSpPr txBox="1"/>
          <p:nvPr/>
        </p:nvSpPr>
        <p:spPr>
          <a:xfrm>
            <a:off x="10214630" y="5164949"/>
            <a:ext cx="966931" cy="461665"/>
          </a:xfrm>
          <a:prstGeom prst="rect">
            <a:avLst/>
          </a:prstGeom>
          <a:noFill/>
        </p:spPr>
        <p:txBody>
          <a:bodyPr wrap="none" rtlCol="0">
            <a:spAutoFit/>
          </a:bodyPr>
          <a:lstStyle/>
          <a:p>
            <a:r>
              <a:rPr kumimoji="1" lang="en-US" altLang="zh-CN" sz="2400" dirty="0"/>
              <a:t>[[X]</a:t>
            </a:r>
            <a:r>
              <a:rPr kumimoji="1" lang="en-US" altLang="zh-CN" sz="2400" baseline="-25000" dirty="0"/>
              <a:t>A</a:t>
            </a:r>
            <a:r>
              <a:rPr kumimoji="1" lang="en-US" altLang="zh-CN" sz="2400" dirty="0"/>
              <a:t>]</a:t>
            </a:r>
            <a:r>
              <a:rPr kumimoji="1" lang="en-US" altLang="zh-CN" sz="2400" baseline="-25000" dirty="0"/>
              <a:t>B</a:t>
            </a:r>
            <a:endParaRPr kumimoji="1" lang="zh-CN" altLang="en-US" sz="2400" baseline="-25000" dirty="0"/>
          </a:p>
        </p:txBody>
      </p:sp>
      <p:cxnSp>
        <p:nvCxnSpPr>
          <p:cNvPr id="34" name="直线箭头连接符 33">
            <a:extLst>
              <a:ext uri="{FF2B5EF4-FFF2-40B4-BE49-F238E27FC236}">
                <a16:creationId xmlns:a16="http://schemas.microsoft.com/office/drawing/2014/main" id="{0624F1A4-9EC2-8B46-92A6-3F253B410204}"/>
              </a:ext>
            </a:extLst>
          </p:cNvPr>
          <p:cNvCxnSpPr/>
          <p:nvPr/>
        </p:nvCxnSpPr>
        <p:spPr>
          <a:xfrm flipH="1">
            <a:off x="9276949" y="5863966"/>
            <a:ext cx="971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04D0F9DE-015C-8D4B-B0A2-F9DCDD0C1CE9}"/>
              </a:ext>
            </a:extLst>
          </p:cNvPr>
          <p:cNvCxnSpPr/>
          <p:nvPr/>
        </p:nvCxnSpPr>
        <p:spPr>
          <a:xfrm>
            <a:off x="9276949" y="6122478"/>
            <a:ext cx="97155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8F9C5B32-3370-0144-B6AF-E54049FAE66D}"/>
              </a:ext>
            </a:extLst>
          </p:cNvPr>
          <p:cNvSpPr txBox="1"/>
          <p:nvPr/>
        </p:nvSpPr>
        <p:spPr>
          <a:xfrm>
            <a:off x="5173024" y="5848684"/>
            <a:ext cx="646331" cy="369332"/>
          </a:xfrm>
          <a:prstGeom prst="rect">
            <a:avLst/>
          </a:prstGeom>
          <a:noFill/>
        </p:spPr>
        <p:txBody>
          <a:bodyPr wrap="none" rtlCol="0">
            <a:spAutoFit/>
          </a:bodyPr>
          <a:lstStyle/>
          <a:p>
            <a:r>
              <a:rPr kumimoji="1" lang="zh-CN" altLang="en-US" dirty="0"/>
              <a:t>发还</a:t>
            </a:r>
          </a:p>
        </p:txBody>
      </p:sp>
      <mc:AlternateContent xmlns:mc="http://schemas.openxmlformats.org/markup-compatibility/2006">
        <mc:Choice xmlns:a14="http://schemas.microsoft.com/office/drawing/2010/main" Requires="a14">
          <p:sp>
            <p:nvSpPr>
              <p:cNvPr id="37" name="文本框 36">
                <a:extLst>
                  <a:ext uri="{FF2B5EF4-FFF2-40B4-BE49-F238E27FC236}">
                    <a16:creationId xmlns:a16="http://schemas.microsoft.com/office/drawing/2014/main" id="{5A303C14-D30C-B241-97D9-88BB404726C7}"/>
                  </a:ext>
                </a:extLst>
              </p:cNvPr>
              <p:cNvSpPr txBox="1"/>
              <p:nvPr/>
            </p:nvSpPr>
            <p:spPr>
              <a:xfrm>
                <a:off x="8071063" y="6196239"/>
                <a:ext cx="2669308" cy="461665"/>
              </a:xfrm>
              <a:prstGeom prst="rect">
                <a:avLst/>
              </a:prstGeom>
              <a:noFill/>
            </p:spPr>
            <p:txBody>
              <a:bodyPr wrap="square" rtlCol="0">
                <a:spAutoFit/>
              </a:bodyPr>
              <a:lstStyle/>
              <a:p>
                <a:r>
                  <a:rPr kumimoji="1" lang="en-US" altLang="zh-CN" sz="2400" dirty="0"/>
                  <a:t>[[X]</a:t>
                </a:r>
                <a:r>
                  <a:rPr kumimoji="1" lang="en-US" altLang="zh-CN" sz="2400" baseline="-25000" dirty="0"/>
                  <a:t>A</a:t>
                </a:r>
                <a:r>
                  <a:rPr kumimoji="1" lang="en-US" altLang="zh-CN" sz="2400" dirty="0"/>
                  <a:t>]</a:t>
                </a:r>
                <a:r>
                  <a:rPr kumimoji="1" lang="en-US" altLang="zh-CN" sz="2400" baseline="-25000" dirty="0"/>
                  <a:t>B</a:t>
                </a:r>
                <a:r>
                  <a:rPr kumimoji="1" lang="zh-CN" altLang="en-US" sz="2400" baseline="-25000" dirty="0"/>
                  <a:t>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m:t>
                    </m:r>
                  </m:oMath>
                </a14:m>
                <a:r>
                  <a:rPr kumimoji="1" lang="zh-CN" altLang="en-US" sz="2400" dirty="0"/>
                  <a:t> </a:t>
                </a:r>
                <a:r>
                  <a:rPr kumimoji="1" lang="en-US" altLang="zh-CN" sz="2400" dirty="0"/>
                  <a:t>[[Y]</a:t>
                </a:r>
                <a:r>
                  <a:rPr kumimoji="1" lang="en-US" altLang="zh-CN" sz="2400" baseline="-25000" dirty="0"/>
                  <a:t>B</a:t>
                </a:r>
                <a:r>
                  <a:rPr kumimoji="1" lang="en-US" altLang="zh-CN" sz="2400" dirty="0"/>
                  <a:t>]</a:t>
                </a:r>
                <a:r>
                  <a:rPr kumimoji="1" lang="en-US" altLang="zh-CN" sz="2400" baseline="-25000" dirty="0"/>
                  <a:t>A</a:t>
                </a:r>
                <a:endParaRPr kumimoji="1" lang="zh-CN" altLang="en-US" sz="2400" baseline="-25000" dirty="0"/>
              </a:p>
            </p:txBody>
          </p:sp>
        </mc:Choice>
        <mc:Fallback>
          <p:sp>
            <p:nvSpPr>
              <p:cNvPr id="37" name="文本框 36">
                <a:extLst>
                  <a:ext uri="{FF2B5EF4-FFF2-40B4-BE49-F238E27FC236}">
                    <a16:creationId xmlns:a16="http://schemas.microsoft.com/office/drawing/2014/main" id="{5A303C14-D30C-B241-97D9-88BB404726C7}"/>
                  </a:ext>
                </a:extLst>
              </p:cNvPr>
              <p:cNvSpPr txBox="1">
                <a:spLocks noRot="1" noChangeAspect="1" noMove="1" noResize="1" noEditPoints="1" noAdjustHandles="1" noChangeArrowheads="1" noChangeShapeType="1" noTextEdit="1"/>
              </p:cNvSpPr>
              <p:nvPr/>
            </p:nvSpPr>
            <p:spPr>
              <a:xfrm>
                <a:off x="8071063" y="6196239"/>
                <a:ext cx="2669308" cy="461665"/>
              </a:xfrm>
              <a:prstGeom prst="rect">
                <a:avLst/>
              </a:prstGeom>
              <a:blipFill>
                <a:blip r:embed="rId5"/>
                <a:stretch>
                  <a:fillRect l="-4286" t="-10811" b="-27027"/>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D331B953-5B6C-B14F-9502-10CD87F90E08}"/>
              </a:ext>
            </a:extLst>
          </p:cNvPr>
          <p:cNvSpPr txBox="1"/>
          <p:nvPr/>
        </p:nvSpPr>
        <p:spPr>
          <a:xfrm>
            <a:off x="5116408" y="6311900"/>
            <a:ext cx="2262158" cy="646331"/>
          </a:xfrm>
          <a:prstGeom prst="rect">
            <a:avLst/>
          </a:prstGeom>
          <a:noFill/>
        </p:spPr>
        <p:txBody>
          <a:bodyPr wrap="none" rtlCol="0">
            <a:spAutoFit/>
          </a:bodyPr>
          <a:lstStyle/>
          <a:p>
            <a:r>
              <a:rPr kumimoji="1" lang="zh-CN" altLang="en-US" dirty="0"/>
              <a:t>各自计算交集</a:t>
            </a:r>
            <a:endParaRPr kumimoji="1" lang="en-US" altLang="zh-CN" dirty="0"/>
          </a:p>
          <a:p>
            <a:r>
              <a:rPr kumimoji="1" lang="zh-CN" altLang="en-US" dirty="0"/>
              <a:t>根据序号对回原数据</a:t>
            </a:r>
          </a:p>
        </p:txBody>
      </p:sp>
      <mc:AlternateContent xmlns:mc="http://schemas.openxmlformats.org/markup-compatibility/2006">
        <mc:Choice xmlns:a14="http://schemas.microsoft.com/office/drawing/2010/main" Requires="a14">
          <p:sp>
            <p:nvSpPr>
              <p:cNvPr id="40" name="文本框 39">
                <a:extLst>
                  <a:ext uri="{FF2B5EF4-FFF2-40B4-BE49-F238E27FC236}">
                    <a16:creationId xmlns:a16="http://schemas.microsoft.com/office/drawing/2014/main" id="{5F318CB6-4B67-A74F-9E1C-F63BDF48084C}"/>
                  </a:ext>
                </a:extLst>
              </p:cNvPr>
              <p:cNvSpPr txBox="1"/>
              <p:nvPr/>
            </p:nvSpPr>
            <p:spPr>
              <a:xfrm>
                <a:off x="10214630" y="6196239"/>
                <a:ext cx="2669308" cy="461665"/>
              </a:xfrm>
              <a:prstGeom prst="rect">
                <a:avLst/>
              </a:prstGeom>
              <a:noFill/>
            </p:spPr>
            <p:txBody>
              <a:bodyPr wrap="square" rtlCol="0">
                <a:spAutoFit/>
              </a:bodyPr>
              <a:lstStyle/>
              <a:p>
                <a:r>
                  <a:rPr kumimoji="1" lang="en-US" altLang="zh-CN" sz="2400" dirty="0"/>
                  <a:t>[[X]</a:t>
                </a:r>
                <a:r>
                  <a:rPr kumimoji="1" lang="en-US" altLang="zh-CN" sz="2400" baseline="-25000" dirty="0"/>
                  <a:t>A</a:t>
                </a:r>
                <a:r>
                  <a:rPr kumimoji="1" lang="en-US" altLang="zh-CN" sz="2400" dirty="0"/>
                  <a:t>]</a:t>
                </a:r>
                <a:r>
                  <a:rPr kumimoji="1" lang="en-US" altLang="zh-CN" sz="2400" baseline="-25000" dirty="0"/>
                  <a:t>B</a:t>
                </a:r>
                <a:r>
                  <a:rPr kumimoji="1" lang="zh-CN" altLang="en-US" sz="2400" baseline="-25000" dirty="0"/>
                  <a:t> </a:t>
                </a:r>
                <a14:m>
                  <m:oMath xmlns:m="http://schemas.openxmlformats.org/officeDocument/2006/math">
                    <m:r>
                      <a:rPr kumimoji="1" lang="en-US" altLang="zh-CN" sz="2400" i="1" smtClean="0">
                        <a:latin typeface="Cambria Math" panose="02040503050406030204" pitchFamily="18" charset="0"/>
                        <a:ea typeface="Cambria Math" panose="02040503050406030204" pitchFamily="18" charset="0"/>
                      </a:rPr>
                      <m:t>∩</m:t>
                    </m:r>
                  </m:oMath>
                </a14:m>
                <a:r>
                  <a:rPr kumimoji="1" lang="zh-CN" altLang="en-US" sz="2400" dirty="0"/>
                  <a:t> </a:t>
                </a:r>
                <a:r>
                  <a:rPr kumimoji="1" lang="en-US" altLang="zh-CN" sz="2400" dirty="0"/>
                  <a:t>[[Y]</a:t>
                </a:r>
                <a:r>
                  <a:rPr kumimoji="1" lang="en-US" altLang="zh-CN" sz="2400" baseline="-25000" dirty="0"/>
                  <a:t>B</a:t>
                </a:r>
                <a:r>
                  <a:rPr kumimoji="1" lang="en-US" altLang="zh-CN" sz="2400" dirty="0"/>
                  <a:t>]</a:t>
                </a:r>
                <a:r>
                  <a:rPr kumimoji="1" lang="en-US" altLang="zh-CN" sz="2400" baseline="-25000" dirty="0"/>
                  <a:t>A</a:t>
                </a:r>
                <a:endParaRPr kumimoji="1" lang="zh-CN" altLang="en-US" sz="2400" baseline="-25000" dirty="0"/>
              </a:p>
            </p:txBody>
          </p:sp>
        </mc:Choice>
        <mc:Fallback>
          <p:sp>
            <p:nvSpPr>
              <p:cNvPr id="40" name="文本框 39">
                <a:extLst>
                  <a:ext uri="{FF2B5EF4-FFF2-40B4-BE49-F238E27FC236}">
                    <a16:creationId xmlns:a16="http://schemas.microsoft.com/office/drawing/2014/main" id="{5F318CB6-4B67-A74F-9E1C-F63BDF48084C}"/>
                  </a:ext>
                </a:extLst>
              </p:cNvPr>
              <p:cNvSpPr txBox="1">
                <a:spLocks noRot="1" noChangeAspect="1" noMove="1" noResize="1" noEditPoints="1" noAdjustHandles="1" noChangeArrowheads="1" noChangeShapeType="1" noTextEdit="1"/>
              </p:cNvSpPr>
              <p:nvPr/>
            </p:nvSpPr>
            <p:spPr>
              <a:xfrm>
                <a:off x="10214630" y="6196239"/>
                <a:ext cx="2669308" cy="461665"/>
              </a:xfrm>
              <a:prstGeom prst="rect">
                <a:avLst/>
              </a:prstGeom>
              <a:blipFill>
                <a:blip r:embed="rId6"/>
                <a:stretch>
                  <a:fillRect l="-3810" t="-10811" b="-270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608066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E020ED99-E333-9E45-AFF7-95435BEFB0FD}"/>
              </a:ext>
            </a:extLst>
          </p:cNvPr>
          <p:cNvSpPr>
            <a:spLocks noGrp="1"/>
          </p:cNvSpPr>
          <p:nvPr>
            <p:ph type="title"/>
          </p:nvPr>
        </p:nvSpPr>
        <p:spPr/>
        <p:txBody>
          <a:bodyPr/>
          <a:lstStyle/>
          <a:p>
            <a:r>
              <a:rPr kumimoji="1" lang="zh-CN" altLang="en-US" dirty="0"/>
              <a:t>隐私保护的样本</a:t>
            </a:r>
            <a:r>
              <a:rPr kumimoji="1" lang="en-US" altLang="zh-CN" dirty="0"/>
              <a:t>ID</a:t>
            </a:r>
            <a:r>
              <a:rPr kumimoji="1" lang="zh-CN" altLang="en-US" dirty="0"/>
              <a:t>匹配：盲签名方案</a:t>
            </a:r>
          </a:p>
        </p:txBody>
      </p:sp>
      <p:pic>
        <p:nvPicPr>
          <p:cNvPr id="8" name="图片 7">
            <a:extLst>
              <a:ext uri="{FF2B5EF4-FFF2-40B4-BE49-F238E27FC236}">
                <a16:creationId xmlns:a16="http://schemas.microsoft.com/office/drawing/2014/main" id="{BCAB7BCA-7126-724D-B2BD-CB3ACBA1F0C5}"/>
              </a:ext>
            </a:extLst>
          </p:cNvPr>
          <p:cNvPicPr>
            <a:picLocks noChangeAspect="1"/>
          </p:cNvPicPr>
          <p:nvPr/>
        </p:nvPicPr>
        <p:blipFill>
          <a:blip r:embed="rId2"/>
          <a:stretch>
            <a:fillRect/>
          </a:stretch>
        </p:blipFill>
        <p:spPr>
          <a:xfrm>
            <a:off x="3149600" y="1690688"/>
            <a:ext cx="6197600" cy="4445000"/>
          </a:xfrm>
          <a:prstGeom prst="rect">
            <a:avLst/>
          </a:prstGeom>
        </p:spPr>
      </p:pic>
    </p:spTree>
    <p:extLst>
      <p:ext uri="{BB962C8B-B14F-4D97-AF65-F5344CB8AC3E}">
        <p14:creationId xmlns:p14="http://schemas.microsoft.com/office/powerpoint/2010/main" val="2949590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D1C4D-C79A-4D4B-B78C-BFF4215EF956}"/>
              </a:ext>
            </a:extLst>
          </p:cNvPr>
          <p:cNvSpPr>
            <a:spLocks noGrp="1"/>
          </p:cNvSpPr>
          <p:nvPr>
            <p:ph type="title"/>
          </p:nvPr>
        </p:nvSpPr>
        <p:spPr/>
        <p:txBody>
          <a:bodyPr/>
          <a:lstStyle/>
          <a:p>
            <a:r>
              <a:rPr kumimoji="1" lang="zh-CN" altLang="en-US" dirty="0"/>
              <a:t>线性回归的例子</a:t>
            </a:r>
          </a:p>
        </p:txBody>
      </p:sp>
      <p:sp>
        <p:nvSpPr>
          <p:cNvPr id="3" name="内容占位符 2">
            <a:extLst>
              <a:ext uri="{FF2B5EF4-FFF2-40B4-BE49-F238E27FC236}">
                <a16:creationId xmlns:a16="http://schemas.microsoft.com/office/drawing/2014/main" id="{B66BCE02-D305-B646-A4AF-7E8C689B1F2A}"/>
              </a:ext>
            </a:extLst>
          </p:cNvPr>
          <p:cNvSpPr>
            <a:spLocks noGrp="1"/>
          </p:cNvSpPr>
          <p:nvPr>
            <p:ph idx="1"/>
          </p:nvPr>
        </p:nvSpPr>
        <p:spPr>
          <a:xfrm>
            <a:off x="838200" y="1825625"/>
            <a:ext cx="4870622" cy="4351338"/>
          </a:xfrm>
        </p:spPr>
        <p:txBody>
          <a:bodyPr/>
          <a:lstStyle/>
          <a:p>
            <a:r>
              <a:rPr lang="zh-CN" altLang="en-US" dirty="0"/>
              <a:t>假设一个最简单的线性模型：</a:t>
            </a:r>
            <a:endParaRPr lang="en-US" altLang="zh-CN" dirty="0"/>
          </a:p>
          <a:p>
            <a:endParaRPr kumimoji="1" lang="en-US" altLang="zh-CN" dirty="0"/>
          </a:p>
          <a:p>
            <a:endParaRPr kumimoji="1" lang="en-US" altLang="zh-CN" dirty="0"/>
          </a:p>
          <a:p>
            <a:r>
              <a:rPr lang="zh-CN" altLang="en-US" dirty="0"/>
              <a:t>对应的损失函数为：</a:t>
            </a:r>
          </a:p>
          <a:p>
            <a:endParaRPr kumimoji="1" lang="en-US" altLang="zh-CN" dirty="0"/>
          </a:p>
          <a:p>
            <a:endParaRPr kumimoji="1" lang="en-US" altLang="zh-CN" dirty="0"/>
          </a:p>
          <a:p>
            <a:r>
              <a:rPr lang="zh-CN" altLang="en-US" dirty="0"/>
              <a:t>得到梯度下降法的迭代公式</a:t>
            </a:r>
          </a:p>
          <a:p>
            <a:endParaRPr kumimoji="1" lang="zh-CN" altLang="en-US" dirty="0"/>
          </a:p>
        </p:txBody>
      </p:sp>
      <p:pic>
        <p:nvPicPr>
          <p:cNvPr id="4" name="pasted-image.tiff" descr="pasted-image.tiff">
            <a:extLst>
              <a:ext uri="{FF2B5EF4-FFF2-40B4-BE49-F238E27FC236}">
                <a16:creationId xmlns:a16="http://schemas.microsoft.com/office/drawing/2014/main" id="{A62968F6-29F5-C542-A3A9-28F40E7461B9}"/>
              </a:ext>
            </a:extLst>
          </p:cNvPr>
          <p:cNvPicPr>
            <a:picLocks noChangeAspect="1"/>
          </p:cNvPicPr>
          <p:nvPr/>
        </p:nvPicPr>
        <p:blipFill>
          <a:blip r:embed="rId2">
            <a:extLst/>
          </a:blip>
          <a:stretch>
            <a:fillRect/>
          </a:stretch>
        </p:blipFill>
        <p:spPr>
          <a:xfrm>
            <a:off x="1716420" y="2339663"/>
            <a:ext cx="2255922" cy="635001"/>
          </a:xfrm>
          <a:prstGeom prst="rect">
            <a:avLst/>
          </a:prstGeom>
          <a:ln w="12700">
            <a:miter lim="400000"/>
          </a:ln>
        </p:spPr>
      </p:pic>
      <p:grpSp>
        <p:nvGrpSpPr>
          <p:cNvPr id="6" name="Group">
            <a:extLst>
              <a:ext uri="{FF2B5EF4-FFF2-40B4-BE49-F238E27FC236}">
                <a16:creationId xmlns:a16="http://schemas.microsoft.com/office/drawing/2014/main" id="{1D4E09C9-D1CD-A54F-83DD-5A8ACADFCCFE}"/>
              </a:ext>
            </a:extLst>
          </p:cNvPr>
          <p:cNvGrpSpPr/>
          <p:nvPr/>
        </p:nvGrpSpPr>
        <p:grpSpPr>
          <a:xfrm>
            <a:off x="8470421" y="2377801"/>
            <a:ext cx="2748010" cy="2554129"/>
            <a:chOff x="0" y="0"/>
            <a:chExt cx="5287934" cy="4799307"/>
          </a:xfrm>
        </p:grpSpPr>
        <p:pic>
          <p:nvPicPr>
            <p:cNvPr id="7" name="Screen Shot 2017-05-16 at 22.24.56.png" descr="Screen Shot 2017-05-16 at 22.24.56.png">
              <a:extLst>
                <a:ext uri="{FF2B5EF4-FFF2-40B4-BE49-F238E27FC236}">
                  <a16:creationId xmlns:a16="http://schemas.microsoft.com/office/drawing/2014/main" id="{D47DD36A-5E56-374E-93D6-AC098BA0A3F2}"/>
                </a:ext>
              </a:extLst>
            </p:cNvPr>
            <p:cNvPicPr>
              <a:picLocks noChangeAspect="1"/>
            </p:cNvPicPr>
            <p:nvPr/>
          </p:nvPicPr>
          <p:blipFill>
            <a:blip r:embed="rId3">
              <a:alphaModFix amt="51915"/>
              <a:extLst/>
            </a:blip>
            <a:stretch>
              <a:fillRect/>
            </a:stretch>
          </p:blipFill>
          <p:spPr>
            <a:xfrm>
              <a:off x="0" y="0"/>
              <a:ext cx="5287935" cy="4335968"/>
            </a:xfrm>
            <a:prstGeom prst="rect">
              <a:avLst/>
            </a:prstGeom>
            <a:ln w="12700" cap="flat">
              <a:noFill/>
              <a:miter lim="400000"/>
            </a:ln>
            <a:effectLst/>
          </p:spPr>
        </p:pic>
        <p:sp>
          <p:nvSpPr>
            <p:cNvPr id="8" name="Rectangle">
              <a:extLst>
                <a:ext uri="{FF2B5EF4-FFF2-40B4-BE49-F238E27FC236}">
                  <a16:creationId xmlns:a16="http://schemas.microsoft.com/office/drawing/2014/main" id="{53C1DA26-40DD-2042-99A1-3850270859B4}"/>
                </a:ext>
              </a:extLst>
            </p:cNvPr>
            <p:cNvSpPr/>
            <p:nvPr/>
          </p:nvSpPr>
          <p:spPr>
            <a:xfrm>
              <a:off x="4497919" y="46737"/>
              <a:ext cx="614711" cy="3229114"/>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sp>
          <p:nvSpPr>
            <p:cNvPr id="9" name="Rectangle">
              <a:extLst>
                <a:ext uri="{FF2B5EF4-FFF2-40B4-BE49-F238E27FC236}">
                  <a16:creationId xmlns:a16="http://schemas.microsoft.com/office/drawing/2014/main" id="{38C2A12A-0675-C24B-B4E8-305A940C8503}"/>
                </a:ext>
              </a:extLst>
            </p:cNvPr>
            <p:cNvSpPr/>
            <p:nvPr/>
          </p:nvSpPr>
          <p:spPr>
            <a:xfrm rot="2888969">
              <a:off x="3668654" y="2502411"/>
              <a:ext cx="837330" cy="2244655"/>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sp>
          <p:nvSpPr>
            <p:cNvPr id="10" name="Rectangle">
              <a:extLst>
                <a:ext uri="{FF2B5EF4-FFF2-40B4-BE49-F238E27FC236}">
                  <a16:creationId xmlns:a16="http://schemas.microsoft.com/office/drawing/2014/main" id="{6C7D643B-D60A-F34B-B652-BFD39AECC371}"/>
                </a:ext>
              </a:extLst>
            </p:cNvPr>
            <p:cNvSpPr/>
            <p:nvPr/>
          </p:nvSpPr>
          <p:spPr>
            <a:xfrm rot="17002954">
              <a:off x="1266715" y="2558607"/>
              <a:ext cx="837330" cy="2977631"/>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sp>
          <p:nvSpPr>
            <p:cNvPr id="11" name="a">
              <a:extLst>
                <a:ext uri="{FF2B5EF4-FFF2-40B4-BE49-F238E27FC236}">
                  <a16:creationId xmlns:a16="http://schemas.microsoft.com/office/drawing/2014/main" id="{F245FBDC-B950-8F4C-A4A0-908004F44EFD}"/>
                </a:ext>
              </a:extLst>
            </p:cNvPr>
            <p:cNvSpPr/>
            <p:nvPr/>
          </p:nvSpPr>
          <p:spPr>
            <a:xfrm>
              <a:off x="1604094" y="3549986"/>
              <a:ext cx="126095" cy="26301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2400"/>
              </a:lvl1pPr>
            </a:lstStyle>
            <a:p>
              <a:endParaRPr dirty="0"/>
            </a:p>
          </p:txBody>
        </p:sp>
        <p:sp>
          <p:nvSpPr>
            <p:cNvPr id="12" name="Circle">
              <a:extLst>
                <a:ext uri="{FF2B5EF4-FFF2-40B4-BE49-F238E27FC236}">
                  <a16:creationId xmlns:a16="http://schemas.microsoft.com/office/drawing/2014/main" id="{1CFB12DD-9647-9D4E-BC2A-F805DD6D6C3B}"/>
                </a:ext>
              </a:extLst>
            </p:cNvPr>
            <p:cNvSpPr/>
            <p:nvPr/>
          </p:nvSpPr>
          <p:spPr>
            <a:xfrm>
              <a:off x="1670630" y="1380000"/>
              <a:ext cx="263018" cy="263019"/>
            </a:xfrm>
            <a:prstGeom prst="ellipse">
              <a:avLst/>
            </a:prstGeom>
            <a:gradFill flip="none" rotWithShape="1">
              <a:gsLst>
                <a:gs pos="0">
                  <a:srgbClr val="FFFFFF"/>
                </a:gs>
                <a:gs pos="100000">
                  <a:srgbClr val="000000"/>
                </a:gs>
              </a:gsLst>
              <a:path path="circle">
                <a:fillToRect l="37721" t="-19636" r="62278" b="119636"/>
              </a:path>
            </a:gradFill>
            <a:ln w="12700" cap="flat">
              <a:noFill/>
              <a:miter lim="400000"/>
            </a:ln>
            <a:effectLst>
              <a:outerShdw blurRad="38100" dist="25400" dir="5400000" rotWithShape="0">
                <a:srgbClr val="000000">
                  <a:alpha val="50000"/>
                </a:srgbClr>
              </a:outerShdw>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pic>
          <p:nvPicPr>
            <p:cNvPr id="13" name="Line" descr="Line">
              <a:extLst>
                <a:ext uri="{FF2B5EF4-FFF2-40B4-BE49-F238E27FC236}">
                  <a16:creationId xmlns:a16="http://schemas.microsoft.com/office/drawing/2014/main" id="{16C124EC-FE69-0C49-B67E-ECD202497BED}"/>
                </a:ext>
              </a:extLst>
            </p:cNvPr>
            <p:cNvPicPr>
              <a:picLocks/>
            </p:cNvPicPr>
            <p:nvPr/>
          </p:nvPicPr>
          <p:blipFill>
            <a:blip r:embed="rId4">
              <a:extLst/>
            </a:blip>
            <a:stretch>
              <a:fillRect/>
            </a:stretch>
          </p:blipFill>
          <p:spPr>
            <a:xfrm rot="3658821">
              <a:off x="1728944" y="1808235"/>
              <a:ext cx="582359" cy="216127"/>
            </a:xfrm>
            <a:prstGeom prst="rect">
              <a:avLst/>
            </a:prstGeom>
            <a:effectLst/>
          </p:spPr>
        </p:pic>
      </p:grpSp>
      <p:grpSp>
        <p:nvGrpSpPr>
          <p:cNvPr id="14" name="Group">
            <a:extLst>
              <a:ext uri="{FF2B5EF4-FFF2-40B4-BE49-F238E27FC236}">
                <a16:creationId xmlns:a16="http://schemas.microsoft.com/office/drawing/2014/main" id="{D0309A0A-774D-114D-8084-6BF0B0BA7296}"/>
              </a:ext>
            </a:extLst>
          </p:cNvPr>
          <p:cNvGrpSpPr/>
          <p:nvPr/>
        </p:nvGrpSpPr>
        <p:grpSpPr>
          <a:xfrm>
            <a:off x="7626812" y="4114742"/>
            <a:ext cx="4035400" cy="2710975"/>
            <a:chOff x="0" y="0"/>
            <a:chExt cx="6907901" cy="4555029"/>
          </a:xfrm>
        </p:grpSpPr>
        <p:grpSp>
          <p:nvGrpSpPr>
            <p:cNvPr id="15" name="Group">
              <a:extLst>
                <a:ext uri="{FF2B5EF4-FFF2-40B4-BE49-F238E27FC236}">
                  <a16:creationId xmlns:a16="http://schemas.microsoft.com/office/drawing/2014/main" id="{1B3E488B-121A-254F-99A6-B6BB6A4A8FEA}"/>
                </a:ext>
              </a:extLst>
            </p:cNvPr>
            <p:cNvGrpSpPr/>
            <p:nvPr/>
          </p:nvGrpSpPr>
          <p:grpSpPr>
            <a:xfrm>
              <a:off x="0" y="0"/>
              <a:ext cx="6907902" cy="4555030"/>
              <a:chOff x="0" y="0"/>
              <a:chExt cx="6907901" cy="4555029"/>
            </a:xfrm>
          </p:grpSpPr>
          <p:pic>
            <p:nvPicPr>
              <p:cNvPr id="31" name="figure_1.png" descr="figure_1.png">
                <a:extLst>
                  <a:ext uri="{FF2B5EF4-FFF2-40B4-BE49-F238E27FC236}">
                    <a16:creationId xmlns:a16="http://schemas.microsoft.com/office/drawing/2014/main" id="{169CC52A-56C2-1A40-A2F4-781CF33A8555}"/>
                  </a:ext>
                </a:extLst>
              </p:cNvPr>
              <p:cNvPicPr>
                <a:picLocks noChangeAspect="1"/>
              </p:cNvPicPr>
              <p:nvPr/>
            </p:nvPicPr>
            <p:blipFill>
              <a:blip r:embed="rId5">
                <a:extLst/>
              </a:blip>
              <a:stretch>
                <a:fillRect/>
              </a:stretch>
            </p:blipFill>
            <p:spPr>
              <a:xfrm>
                <a:off x="779509" y="0"/>
                <a:ext cx="5601921" cy="4201441"/>
              </a:xfrm>
              <a:prstGeom prst="rect">
                <a:avLst/>
              </a:prstGeom>
              <a:ln w="12700" cap="flat">
                <a:noFill/>
                <a:miter lim="400000"/>
              </a:ln>
              <a:effectLst/>
            </p:spPr>
          </p:pic>
          <p:sp>
            <p:nvSpPr>
              <p:cNvPr id="32" name="Rectangle">
                <a:extLst>
                  <a:ext uri="{FF2B5EF4-FFF2-40B4-BE49-F238E27FC236}">
                    <a16:creationId xmlns:a16="http://schemas.microsoft.com/office/drawing/2014/main" id="{47991526-FD64-3942-BE83-4962ECE2D4BC}"/>
                  </a:ext>
                </a:extLst>
              </p:cNvPr>
              <p:cNvSpPr/>
              <p:nvPr/>
            </p:nvSpPr>
            <p:spPr>
              <a:xfrm>
                <a:off x="1174114" y="3801117"/>
                <a:ext cx="5733788" cy="753913"/>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sp>
            <p:nvSpPr>
              <p:cNvPr id="33" name="Rectangle">
                <a:extLst>
                  <a:ext uri="{FF2B5EF4-FFF2-40B4-BE49-F238E27FC236}">
                    <a16:creationId xmlns:a16="http://schemas.microsoft.com/office/drawing/2014/main" id="{BC50B7C3-3C9E-2647-A04F-0FC29A06E5FD}"/>
                  </a:ext>
                </a:extLst>
              </p:cNvPr>
              <p:cNvSpPr/>
              <p:nvPr/>
            </p:nvSpPr>
            <p:spPr>
              <a:xfrm>
                <a:off x="0" y="329253"/>
                <a:ext cx="1405461" cy="4192316"/>
              </a:xfrm>
              <a:prstGeom prst="rect">
                <a:avLst/>
              </a:prstGeom>
              <a:solidFill>
                <a:srgbClr val="FFFFFF"/>
              </a:solidFill>
              <a:ln w="12700" cap="flat">
                <a:noFill/>
                <a:miter lim="400000"/>
              </a:ln>
              <a:effectLst/>
            </p:spPr>
            <p:txBody>
              <a:bodyPr wrap="square" lIns="50800" tIns="50800" rIns="50800" bIns="50800" numCol="1" anchor="ctr">
                <a:noAutofit/>
              </a:bodyPr>
              <a:lstStyle/>
              <a:p>
                <a:pPr>
                  <a:defRPr sz="2400">
                    <a:solidFill>
                      <a:srgbClr val="FFFFFF"/>
                    </a:solidFill>
                    <a:latin typeface="+mn-lt"/>
                    <a:ea typeface="+mn-ea"/>
                    <a:cs typeface="+mn-cs"/>
                    <a:sym typeface="Helvetica Light"/>
                  </a:defRPr>
                </a:pPr>
                <a:endParaRPr/>
              </a:p>
            </p:txBody>
          </p:sp>
          <p:pic>
            <p:nvPicPr>
              <p:cNvPr id="34" name="Circle" descr="Circle">
                <a:extLst>
                  <a:ext uri="{FF2B5EF4-FFF2-40B4-BE49-F238E27FC236}">
                    <a16:creationId xmlns:a16="http://schemas.microsoft.com/office/drawing/2014/main" id="{8A0BBA61-1059-5A4A-8855-65EEFB477216}"/>
                  </a:ext>
                </a:extLst>
              </p:cNvPr>
              <p:cNvPicPr>
                <a:picLocks/>
              </p:cNvPicPr>
              <p:nvPr/>
            </p:nvPicPr>
            <p:blipFill>
              <a:blip r:embed="rId6">
                <a:extLst/>
              </a:blip>
              <a:stretch>
                <a:fillRect/>
              </a:stretch>
            </p:blipFill>
            <p:spPr>
              <a:xfrm>
                <a:off x="2603555" y="1171760"/>
                <a:ext cx="156322" cy="156322"/>
              </a:xfrm>
              <a:prstGeom prst="rect">
                <a:avLst/>
              </a:prstGeom>
              <a:effectLst>
                <a:outerShdw blurRad="38100" dist="25400" dir="5400000" rotWithShape="0">
                  <a:srgbClr val="000000">
                    <a:alpha val="50000"/>
                  </a:srgbClr>
                </a:outerShdw>
              </a:effectLst>
            </p:spPr>
          </p:pic>
          <p:pic>
            <p:nvPicPr>
              <p:cNvPr id="35" name="Circle" descr="Circle">
                <a:extLst>
                  <a:ext uri="{FF2B5EF4-FFF2-40B4-BE49-F238E27FC236}">
                    <a16:creationId xmlns:a16="http://schemas.microsoft.com/office/drawing/2014/main" id="{624AD269-36C2-234C-9EF8-9D592F852054}"/>
                  </a:ext>
                </a:extLst>
              </p:cNvPr>
              <p:cNvPicPr>
                <a:picLocks/>
              </p:cNvPicPr>
              <p:nvPr/>
            </p:nvPicPr>
            <p:blipFill>
              <a:blip r:embed="rId6">
                <a:extLst/>
              </a:blip>
              <a:stretch>
                <a:fillRect/>
              </a:stretch>
            </p:blipFill>
            <p:spPr>
              <a:xfrm>
                <a:off x="4030609" y="2968039"/>
                <a:ext cx="156323" cy="156322"/>
              </a:xfrm>
              <a:prstGeom prst="rect">
                <a:avLst/>
              </a:prstGeom>
              <a:effectLst>
                <a:outerShdw blurRad="38100" dist="25400" dir="5400000" rotWithShape="0">
                  <a:srgbClr val="000000">
                    <a:alpha val="50000"/>
                  </a:srgbClr>
                </a:outerShdw>
              </a:effectLst>
            </p:spPr>
          </p:pic>
          <p:pic>
            <p:nvPicPr>
              <p:cNvPr id="36" name="Circle" descr="Circle">
                <a:extLst>
                  <a:ext uri="{FF2B5EF4-FFF2-40B4-BE49-F238E27FC236}">
                    <a16:creationId xmlns:a16="http://schemas.microsoft.com/office/drawing/2014/main" id="{65721307-E2EF-784D-8C42-BD4521E5A598}"/>
                  </a:ext>
                </a:extLst>
              </p:cNvPr>
              <p:cNvPicPr>
                <a:picLocks/>
              </p:cNvPicPr>
              <p:nvPr/>
            </p:nvPicPr>
            <p:blipFill>
              <a:blip r:embed="rId6">
                <a:extLst/>
              </a:blip>
              <a:stretch>
                <a:fillRect/>
              </a:stretch>
            </p:blipFill>
            <p:spPr>
              <a:xfrm>
                <a:off x="3624281" y="3505829"/>
                <a:ext cx="156323" cy="156323"/>
              </a:xfrm>
              <a:prstGeom prst="rect">
                <a:avLst/>
              </a:prstGeom>
              <a:effectLst>
                <a:outerShdw blurRad="38100" dist="25400" dir="5400000" rotWithShape="0">
                  <a:srgbClr val="000000">
                    <a:alpha val="50000"/>
                  </a:srgbClr>
                </a:outerShdw>
              </a:effectLst>
            </p:spPr>
          </p:pic>
          <p:pic>
            <p:nvPicPr>
              <p:cNvPr id="37" name="Circle" descr="Circle">
                <a:extLst>
                  <a:ext uri="{FF2B5EF4-FFF2-40B4-BE49-F238E27FC236}">
                    <a16:creationId xmlns:a16="http://schemas.microsoft.com/office/drawing/2014/main" id="{036870A7-2D6B-4845-A43C-FDC863FED54A}"/>
                  </a:ext>
                </a:extLst>
              </p:cNvPr>
              <p:cNvPicPr>
                <a:picLocks/>
              </p:cNvPicPr>
              <p:nvPr/>
            </p:nvPicPr>
            <p:blipFill>
              <a:blip r:embed="rId6">
                <a:extLst/>
              </a:blip>
              <a:stretch>
                <a:fillRect/>
              </a:stretch>
            </p:blipFill>
            <p:spPr>
              <a:xfrm>
                <a:off x="2880782" y="2347250"/>
                <a:ext cx="156322" cy="156322"/>
              </a:xfrm>
              <a:prstGeom prst="rect">
                <a:avLst/>
              </a:prstGeom>
              <a:effectLst>
                <a:outerShdw blurRad="38100" dist="25400" dir="5400000" rotWithShape="0">
                  <a:srgbClr val="000000">
                    <a:alpha val="50000"/>
                  </a:srgbClr>
                </a:outerShdw>
              </a:effectLst>
            </p:spPr>
          </p:pic>
        </p:grpSp>
        <p:grpSp>
          <p:nvGrpSpPr>
            <p:cNvPr id="16" name="1">
              <a:extLst>
                <a:ext uri="{FF2B5EF4-FFF2-40B4-BE49-F238E27FC236}">
                  <a16:creationId xmlns:a16="http://schemas.microsoft.com/office/drawing/2014/main" id="{DBDA45E1-5300-2943-B328-5E137DE1C9EF}"/>
                </a:ext>
              </a:extLst>
            </p:cNvPr>
            <p:cNvGrpSpPr/>
            <p:nvPr/>
          </p:nvGrpSpPr>
          <p:grpSpPr>
            <a:xfrm>
              <a:off x="2131450" y="1085204"/>
              <a:ext cx="458717" cy="458718"/>
              <a:chOff x="0" y="0"/>
              <a:chExt cx="458716" cy="458716"/>
            </a:xfrm>
          </p:grpSpPr>
          <p:sp>
            <p:nvSpPr>
              <p:cNvPr id="29" name="1">
                <a:extLst>
                  <a:ext uri="{FF2B5EF4-FFF2-40B4-BE49-F238E27FC236}">
                    <a16:creationId xmlns:a16="http://schemas.microsoft.com/office/drawing/2014/main" id="{015C49DC-2AA6-8D45-B7F8-5EC1C17BE430}"/>
                  </a:ext>
                </a:extLst>
              </p:cNvPr>
              <p:cNvSpPr/>
              <p:nvPr/>
            </p:nvSpPr>
            <p:spPr>
              <a:xfrm>
                <a:off x="25400" y="25400"/>
                <a:ext cx="407917" cy="407917"/>
              </a:xfrm>
              <a:prstGeom prst="ellipse">
                <a:avLst/>
              </a:prstGeom>
              <a:solidFill>
                <a:schemeClr val="accent1">
                  <a:satOff val="-3355"/>
                  <a:lumOff val="26614"/>
                </a:schemeClr>
              </a:solid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200"/>
                </a:lvl1pPr>
              </a:lstStyle>
              <a:p>
                <a:r>
                  <a:t>1</a:t>
                </a:r>
              </a:p>
            </p:txBody>
          </p:sp>
          <p:pic>
            <p:nvPicPr>
              <p:cNvPr id="30" name="1" descr="1">
                <a:extLst>
                  <a:ext uri="{FF2B5EF4-FFF2-40B4-BE49-F238E27FC236}">
                    <a16:creationId xmlns:a16="http://schemas.microsoft.com/office/drawing/2014/main" id="{B0039A62-65EB-6140-8E00-4666A778C046}"/>
                  </a:ext>
                </a:extLst>
              </p:cNvPr>
              <p:cNvPicPr>
                <a:picLocks/>
              </p:cNvPicPr>
              <p:nvPr/>
            </p:nvPicPr>
            <p:blipFill>
              <a:blip r:embed="rId7">
                <a:extLst/>
              </a:blip>
              <a:stretch>
                <a:fillRect/>
              </a:stretch>
            </p:blipFill>
            <p:spPr>
              <a:xfrm>
                <a:off x="0" y="0"/>
                <a:ext cx="458717" cy="458717"/>
              </a:xfrm>
              <a:prstGeom prst="rect">
                <a:avLst/>
              </a:prstGeom>
              <a:effectLst/>
            </p:spPr>
          </p:pic>
        </p:grpSp>
        <p:grpSp>
          <p:nvGrpSpPr>
            <p:cNvPr id="17" name="2">
              <a:extLst>
                <a:ext uri="{FF2B5EF4-FFF2-40B4-BE49-F238E27FC236}">
                  <a16:creationId xmlns:a16="http://schemas.microsoft.com/office/drawing/2014/main" id="{0EDD9A5F-69A7-C14E-B41C-77B67A86F680}"/>
                </a:ext>
              </a:extLst>
            </p:cNvPr>
            <p:cNvGrpSpPr/>
            <p:nvPr/>
          </p:nvGrpSpPr>
          <p:grpSpPr>
            <a:xfrm>
              <a:off x="2350639" y="2186749"/>
              <a:ext cx="458717" cy="458717"/>
              <a:chOff x="0" y="0"/>
              <a:chExt cx="458716" cy="458716"/>
            </a:xfrm>
          </p:grpSpPr>
          <p:sp>
            <p:nvSpPr>
              <p:cNvPr id="27" name="2">
                <a:extLst>
                  <a:ext uri="{FF2B5EF4-FFF2-40B4-BE49-F238E27FC236}">
                    <a16:creationId xmlns:a16="http://schemas.microsoft.com/office/drawing/2014/main" id="{30C8024A-A831-834E-91EA-DC9D72882540}"/>
                  </a:ext>
                </a:extLst>
              </p:cNvPr>
              <p:cNvSpPr/>
              <p:nvPr/>
            </p:nvSpPr>
            <p:spPr>
              <a:xfrm>
                <a:off x="25400" y="25400"/>
                <a:ext cx="407917" cy="407917"/>
              </a:xfrm>
              <a:prstGeom prst="ellipse">
                <a:avLst/>
              </a:prstGeom>
              <a:solidFill>
                <a:schemeClr val="accent1">
                  <a:satOff val="-3355"/>
                  <a:lumOff val="26614"/>
                </a:schemeClr>
              </a:solid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200"/>
                </a:lvl1pPr>
              </a:lstStyle>
              <a:p>
                <a:r>
                  <a:t>2</a:t>
                </a:r>
              </a:p>
            </p:txBody>
          </p:sp>
          <p:pic>
            <p:nvPicPr>
              <p:cNvPr id="28" name="2" descr="2">
                <a:extLst>
                  <a:ext uri="{FF2B5EF4-FFF2-40B4-BE49-F238E27FC236}">
                    <a16:creationId xmlns:a16="http://schemas.microsoft.com/office/drawing/2014/main" id="{7339EC77-FF65-D148-B52C-B95CF7C6D6C6}"/>
                  </a:ext>
                </a:extLst>
              </p:cNvPr>
              <p:cNvPicPr>
                <a:picLocks/>
              </p:cNvPicPr>
              <p:nvPr/>
            </p:nvPicPr>
            <p:blipFill>
              <a:blip r:embed="rId7">
                <a:extLst/>
              </a:blip>
              <a:stretch>
                <a:fillRect/>
              </a:stretch>
            </p:blipFill>
            <p:spPr>
              <a:xfrm>
                <a:off x="0" y="0"/>
                <a:ext cx="458717" cy="458717"/>
              </a:xfrm>
              <a:prstGeom prst="rect">
                <a:avLst/>
              </a:prstGeom>
              <a:effectLst/>
            </p:spPr>
          </p:pic>
        </p:grpSp>
        <p:grpSp>
          <p:nvGrpSpPr>
            <p:cNvPr id="18" name="3">
              <a:extLst>
                <a:ext uri="{FF2B5EF4-FFF2-40B4-BE49-F238E27FC236}">
                  <a16:creationId xmlns:a16="http://schemas.microsoft.com/office/drawing/2014/main" id="{E9B552B7-CE43-4C4A-8446-BF8D9D24E006}"/>
                </a:ext>
              </a:extLst>
            </p:cNvPr>
            <p:cNvGrpSpPr/>
            <p:nvPr/>
          </p:nvGrpSpPr>
          <p:grpSpPr>
            <a:xfrm>
              <a:off x="4192355" y="2768487"/>
              <a:ext cx="458717" cy="458717"/>
              <a:chOff x="0" y="0"/>
              <a:chExt cx="458716" cy="458716"/>
            </a:xfrm>
          </p:grpSpPr>
          <p:sp>
            <p:nvSpPr>
              <p:cNvPr id="25" name="3">
                <a:extLst>
                  <a:ext uri="{FF2B5EF4-FFF2-40B4-BE49-F238E27FC236}">
                    <a16:creationId xmlns:a16="http://schemas.microsoft.com/office/drawing/2014/main" id="{A4517565-5D6E-EB4E-8F64-3AEE35705D73}"/>
                  </a:ext>
                </a:extLst>
              </p:cNvPr>
              <p:cNvSpPr/>
              <p:nvPr/>
            </p:nvSpPr>
            <p:spPr>
              <a:xfrm>
                <a:off x="25400" y="25400"/>
                <a:ext cx="407917" cy="407917"/>
              </a:xfrm>
              <a:prstGeom prst="ellipse">
                <a:avLst/>
              </a:prstGeom>
              <a:solidFill>
                <a:schemeClr val="accent1">
                  <a:satOff val="-3355"/>
                  <a:lumOff val="26614"/>
                </a:schemeClr>
              </a:solid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200"/>
                </a:lvl1pPr>
              </a:lstStyle>
              <a:p>
                <a:r>
                  <a:t>3</a:t>
                </a:r>
              </a:p>
            </p:txBody>
          </p:sp>
          <p:pic>
            <p:nvPicPr>
              <p:cNvPr id="26" name="3" descr="3">
                <a:extLst>
                  <a:ext uri="{FF2B5EF4-FFF2-40B4-BE49-F238E27FC236}">
                    <a16:creationId xmlns:a16="http://schemas.microsoft.com/office/drawing/2014/main" id="{807665E8-A26F-DE49-BD7A-2AB7887D744E}"/>
                  </a:ext>
                </a:extLst>
              </p:cNvPr>
              <p:cNvPicPr>
                <a:picLocks/>
              </p:cNvPicPr>
              <p:nvPr/>
            </p:nvPicPr>
            <p:blipFill>
              <a:blip r:embed="rId7">
                <a:extLst/>
              </a:blip>
              <a:stretch>
                <a:fillRect/>
              </a:stretch>
            </p:blipFill>
            <p:spPr>
              <a:xfrm>
                <a:off x="0" y="0"/>
                <a:ext cx="458717" cy="458717"/>
              </a:xfrm>
              <a:prstGeom prst="rect">
                <a:avLst/>
              </a:prstGeom>
              <a:effectLst/>
            </p:spPr>
          </p:pic>
        </p:grpSp>
        <p:grpSp>
          <p:nvGrpSpPr>
            <p:cNvPr id="19" name="4">
              <a:extLst>
                <a:ext uri="{FF2B5EF4-FFF2-40B4-BE49-F238E27FC236}">
                  <a16:creationId xmlns:a16="http://schemas.microsoft.com/office/drawing/2014/main" id="{5ED6FA73-5F42-B74D-92F8-A7AFFE09BC15}"/>
                </a:ext>
              </a:extLst>
            </p:cNvPr>
            <p:cNvGrpSpPr/>
            <p:nvPr/>
          </p:nvGrpSpPr>
          <p:grpSpPr>
            <a:xfrm>
              <a:off x="3442994" y="3614561"/>
              <a:ext cx="458717" cy="458718"/>
              <a:chOff x="0" y="0"/>
              <a:chExt cx="458716" cy="458716"/>
            </a:xfrm>
          </p:grpSpPr>
          <p:sp>
            <p:nvSpPr>
              <p:cNvPr id="23" name="4">
                <a:extLst>
                  <a:ext uri="{FF2B5EF4-FFF2-40B4-BE49-F238E27FC236}">
                    <a16:creationId xmlns:a16="http://schemas.microsoft.com/office/drawing/2014/main" id="{A02C847A-8D74-3B4F-B2CC-FF1DD2BA5889}"/>
                  </a:ext>
                </a:extLst>
              </p:cNvPr>
              <p:cNvSpPr/>
              <p:nvPr/>
            </p:nvSpPr>
            <p:spPr>
              <a:xfrm>
                <a:off x="25400" y="25400"/>
                <a:ext cx="407917" cy="407917"/>
              </a:xfrm>
              <a:prstGeom prst="ellipse">
                <a:avLst/>
              </a:prstGeom>
              <a:solidFill>
                <a:schemeClr val="accent1">
                  <a:satOff val="-3355"/>
                  <a:lumOff val="26614"/>
                </a:schemeClr>
              </a:solidFill>
              <a:ln>
                <a:noFill/>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200"/>
                </a:lvl1pPr>
              </a:lstStyle>
              <a:p>
                <a:r>
                  <a:t>4</a:t>
                </a:r>
              </a:p>
            </p:txBody>
          </p:sp>
          <p:pic>
            <p:nvPicPr>
              <p:cNvPr id="24" name="4" descr="4">
                <a:extLst>
                  <a:ext uri="{FF2B5EF4-FFF2-40B4-BE49-F238E27FC236}">
                    <a16:creationId xmlns:a16="http://schemas.microsoft.com/office/drawing/2014/main" id="{DCFD7BFF-A5AB-5249-95A6-7F332AEF9F15}"/>
                  </a:ext>
                </a:extLst>
              </p:cNvPr>
              <p:cNvPicPr>
                <a:picLocks/>
              </p:cNvPicPr>
              <p:nvPr/>
            </p:nvPicPr>
            <p:blipFill>
              <a:blip r:embed="rId7">
                <a:extLst/>
              </a:blip>
              <a:stretch>
                <a:fillRect/>
              </a:stretch>
            </p:blipFill>
            <p:spPr>
              <a:xfrm>
                <a:off x="0" y="0"/>
                <a:ext cx="458717" cy="458717"/>
              </a:xfrm>
              <a:prstGeom prst="rect">
                <a:avLst/>
              </a:prstGeom>
              <a:effectLst/>
            </p:spPr>
          </p:pic>
        </p:grpSp>
        <p:sp>
          <p:nvSpPr>
            <p:cNvPr id="20" name="Line">
              <a:extLst>
                <a:ext uri="{FF2B5EF4-FFF2-40B4-BE49-F238E27FC236}">
                  <a16:creationId xmlns:a16="http://schemas.microsoft.com/office/drawing/2014/main" id="{C6C523DB-3438-814B-BEE3-3FC07530317B}"/>
                </a:ext>
              </a:extLst>
            </p:cNvPr>
            <p:cNvSpPr/>
            <p:nvPr/>
          </p:nvSpPr>
          <p:spPr>
            <a:xfrm>
              <a:off x="2818733" y="1238907"/>
              <a:ext cx="207281" cy="1097458"/>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1" name="Line">
              <a:extLst>
                <a:ext uri="{FF2B5EF4-FFF2-40B4-BE49-F238E27FC236}">
                  <a16:creationId xmlns:a16="http://schemas.microsoft.com/office/drawing/2014/main" id="{F9CECAC6-7F9B-F94C-B2C9-2036600B1164}"/>
                </a:ext>
              </a:extLst>
            </p:cNvPr>
            <p:cNvSpPr/>
            <p:nvPr/>
          </p:nvSpPr>
          <p:spPr>
            <a:xfrm>
              <a:off x="3069197" y="2454809"/>
              <a:ext cx="966202" cy="549080"/>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sp>
          <p:nvSpPr>
            <p:cNvPr id="22" name="Line">
              <a:extLst>
                <a:ext uri="{FF2B5EF4-FFF2-40B4-BE49-F238E27FC236}">
                  <a16:creationId xmlns:a16="http://schemas.microsoft.com/office/drawing/2014/main" id="{221508AF-8EB2-4145-A0E8-B7BE01A4CFFB}"/>
                </a:ext>
              </a:extLst>
            </p:cNvPr>
            <p:cNvSpPr/>
            <p:nvPr/>
          </p:nvSpPr>
          <p:spPr>
            <a:xfrm flipH="1">
              <a:off x="3732314" y="3085624"/>
              <a:ext cx="293585" cy="452954"/>
            </a:xfrm>
            <a:prstGeom prst="line">
              <a:avLst/>
            </a:prstGeom>
            <a:noFill/>
            <a:ln w="25400" cap="flat">
              <a:solidFill>
                <a:srgbClr val="000000"/>
              </a:solidFill>
              <a:prstDash val="solid"/>
              <a:miter lim="400000"/>
              <a:tailEnd type="triangle" w="med" len="med"/>
            </a:ln>
            <a:effectLst/>
          </p:spPr>
          <p:txBody>
            <a:bodyPr wrap="square" lIns="50800" tIns="50800" rIns="50800" bIns="50800" numCol="1" anchor="ctr">
              <a:noAutofit/>
            </a:bodyPr>
            <a:lstStyle/>
            <a:p>
              <a:endParaRPr/>
            </a:p>
          </p:txBody>
        </p:sp>
      </p:grpSp>
      <p:pic>
        <p:nvPicPr>
          <p:cNvPr id="39" name="图片 38">
            <a:extLst>
              <a:ext uri="{FF2B5EF4-FFF2-40B4-BE49-F238E27FC236}">
                <a16:creationId xmlns:a16="http://schemas.microsoft.com/office/drawing/2014/main" id="{BDFEFC3B-2F46-E242-99F8-E3637D32C274}"/>
              </a:ext>
            </a:extLst>
          </p:cNvPr>
          <p:cNvPicPr>
            <a:picLocks noChangeAspect="1"/>
          </p:cNvPicPr>
          <p:nvPr/>
        </p:nvPicPr>
        <p:blipFill>
          <a:blip r:embed="rId8"/>
          <a:stretch>
            <a:fillRect/>
          </a:stretch>
        </p:blipFill>
        <p:spPr>
          <a:xfrm>
            <a:off x="8708759" y="806490"/>
            <a:ext cx="1905000" cy="1968500"/>
          </a:xfrm>
          <a:prstGeom prst="rect">
            <a:avLst/>
          </a:prstGeom>
        </p:spPr>
      </p:pic>
      <p:pic>
        <p:nvPicPr>
          <p:cNvPr id="40" name="pasted-image.tiff" descr="pasted-image.tiff">
            <a:extLst>
              <a:ext uri="{FF2B5EF4-FFF2-40B4-BE49-F238E27FC236}">
                <a16:creationId xmlns:a16="http://schemas.microsoft.com/office/drawing/2014/main" id="{EE628D69-2037-1848-8590-D9F6B8E5D353}"/>
              </a:ext>
            </a:extLst>
          </p:cNvPr>
          <p:cNvPicPr>
            <a:picLocks noChangeAspect="1"/>
          </p:cNvPicPr>
          <p:nvPr/>
        </p:nvPicPr>
        <p:blipFill>
          <a:blip r:embed="rId9">
            <a:extLst/>
          </a:blip>
          <a:stretch>
            <a:fillRect/>
          </a:stretch>
        </p:blipFill>
        <p:spPr>
          <a:xfrm>
            <a:off x="1250640" y="3884688"/>
            <a:ext cx="2721702" cy="570417"/>
          </a:xfrm>
          <a:prstGeom prst="rect">
            <a:avLst/>
          </a:prstGeom>
          <a:ln w="12700">
            <a:miter lim="400000"/>
          </a:ln>
        </p:spPr>
      </p:pic>
      <p:pic>
        <p:nvPicPr>
          <p:cNvPr id="41" name="Screen Shot 2017-06-06 at 15.26.29.png" descr="Screen Shot 2017-06-06 at 15.26.29.png">
            <a:extLst>
              <a:ext uri="{FF2B5EF4-FFF2-40B4-BE49-F238E27FC236}">
                <a16:creationId xmlns:a16="http://schemas.microsoft.com/office/drawing/2014/main" id="{45A66C79-9E46-E643-97F3-B521670367A6}"/>
              </a:ext>
            </a:extLst>
          </p:cNvPr>
          <p:cNvPicPr>
            <a:picLocks noChangeAspect="1"/>
          </p:cNvPicPr>
          <p:nvPr/>
        </p:nvPicPr>
        <p:blipFill>
          <a:blip r:embed="rId10">
            <a:extLst/>
          </a:blip>
          <a:stretch>
            <a:fillRect/>
          </a:stretch>
        </p:blipFill>
        <p:spPr>
          <a:xfrm>
            <a:off x="1155871" y="5416209"/>
            <a:ext cx="3674631" cy="1183356"/>
          </a:xfrm>
          <a:prstGeom prst="rect">
            <a:avLst/>
          </a:prstGeom>
          <a:ln w="12700">
            <a:miter lim="400000"/>
          </a:ln>
        </p:spPr>
      </p:pic>
    </p:spTree>
    <p:extLst>
      <p:ext uri="{BB962C8B-B14F-4D97-AF65-F5344CB8AC3E}">
        <p14:creationId xmlns:p14="http://schemas.microsoft.com/office/powerpoint/2010/main" val="37507090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64A587-B98C-0244-9A29-A2C252F3BE59}"/>
              </a:ext>
            </a:extLst>
          </p:cNvPr>
          <p:cNvSpPr>
            <a:spLocks noGrp="1"/>
          </p:cNvSpPr>
          <p:nvPr>
            <p:ph type="title"/>
          </p:nvPr>
        </p:nvSpPr>
        <p:spPr/>
        <p:txBody>
          <a:bodyPr/>
          <a:lstStyle/>
          <a:p>
            <a:r>
              <a:rPr kumimoji="1" lang="zh-CN" altLang="en-US" dirty="0"/>
              <a:t>隐私保护下的训练过程</a:t>
            </a:r>
          </a:p>
        </p:txBody>
      </p:sp>
      <p:pic>
        <p:nvPicPr>
          <p:cNvPr id="9" name="内容占位符 8">
            <a:extLst>
              <a:ext uri="{FF2B5EF4-FFF2-40B4-BE49-F238E27FC236}">
                <a16:creationId xmlns:a16="http://schemas.microsoft.com/office/drawing/2014/main" id="{692DE5DC-EA92-5344-B7D9-C94D9EFD2DBB}"/>
              </a:ext>
            </a:extLst>
          </p:cNvPr>
          <p:cNvPicPr>
            <a:picLocks noGrp="1" noChangeAspect="1"/>
          </p:cNvPicPr>
          <p:nvPr>
            <p:ph idx="1"/>
          </p:nvPr>
        </p:nvPicPr>
        <p:blipFill>
          <a:blip r:embed="rId2"/>
          <a:stretch>
            <a:fillRect/>
          </a:stretch>
        </p:blipFill>
        <p:spPr>
          <a:xfrm>
            <a:off x="3101130" y="1825625"/>
            <a:ext cx="5989739" cy="4351338"/>
          </a:xfrm>
        </p:spPr>
      </p:pic>
      <p:sp>
        <p:nvSpPr>
          <p:cNvPr id="10" name="文本框 9">
            <a:extLst>
              <a:ext uri="{FF2B5EF4-FFF2-40B4-BE49-F238E27FC236}">
                <a16:creationId xmlns:a16="http://schemas.microsoft.com/office/drawing/2014/main" id="{8261ADEB-E640-FE41-B651-C02DF703657F}"/>
              </a:ext>
            </a:extLst>
          </p:cNvPr>
          <p:cNvSpPr txBox="1"/>
          <p:nvPr/>
        </p:nvSpPr>
        <p:spPr>
          <a:xfrm>
            <a:off x="1025611" y="3101546"/>
            <a:ext cx="793807" cy="369332"/>
          </a:xfrm>
          <a:prstGeom prst="rect">
            <a:avLst/>
          </a:prstGeom>
          <a:noFill/>
          <a:ln>
            <a:solidFill>
              <a:srgbClr val="FF0000"/>
            </a:solidFill>
          </a:ln>
        </p:spPr>
        <p:txBody>
          <a:bodyPr wrap="none" rtlCol="0">
            <a:spAutoFit/>
          </a:bodyPr>
          <a:lstStyle/>
          <a:p>
            <a:r>
              <a:rPr kumimoji="1" lang="en-US" altLang="zh-CN" dirty="0"/>
              <a:t>A</a:t>
            </a:r>
            <a:r>
              <a:rPr kumimoji="1" lang="zh-CN" altLang="en-US" dirty="0"/>
              <a:t>来算</a:t>
            </a:r>
          </a:p>
        </p:txBody>
      </p:sp>
      <p:cxnSp>
        <p:nvCxnSpPr>
          <p:cNvPr id="12" name="直线连接符 11">
            <a:extLst>
              <a:ext uri="{FF2B5EF4-FFF2-40B4-BE49-F238E27FC236}">
                <a16:creationId xmlns:a16="http://schemas.microsoft.com/office/drawing/2014/main" id="{6A14FFFA-A942-0A4C-96FA-7859A5CAC387}"/>
              </a:ext>
            </a:extLst>
          </p:cNvPr>
          <p:cNvCxnSpPr>
            <a:cxnSpLocks/>
            <a:stCxn id="10" idx="3"/>
          </p:cNvCxnSpPr>
          <p:nvPr/>
        </p:nvCxnSpPr>
        <p:spPr>
          <a:xfrm flipV="1">
            <a:off x="1819418" y="2891482"/>
            <a:ext cx="3926474" cy="39473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AC9B511C-3FEA-5A45-B2FF-36861D3BB1D3}"/>
              </a:ext>
            </a:extLst>
          </p:cNvPr>
          <p:cNvSpPr/>
          <p:nvPr/>
        </p:nvSpPr>
        <p:spPr>
          <a:xfrm>
            <a:off x="3101130" y="3719384"/>
            <a:ext cx="1718005" cy="4448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a:extLst>
              <a:ext uri="{FF2B5EF4-FFF2-40B4-BE49-F238E27FC236}">
                <a16:creationId xmlns:a16="http://schemas.microsoft.com/office/drawing/2014/main" id="{101D89B3-1F35-F441-9B94-8DE5D9F6F30C}"/>
              </a:ext>
            </a:extLst>
          </p:cNvPr>
          <p:cNvSpPr/>
          <p:nvPr/>
        </p:nvSpPr>
        <p:spPr>
          <a:xfrm>
            <a:off x="5416857" y="3834256"/>
            <a:ext cx="658070" cy="29244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a:extLst>
              <a:ext uri="{FF2B5EF4-FFF2-40B4-BE49-F238E27FC236}">
                <a16:creationId xmlns:a16="http://schemas.microsoft.com/office/drawing/2014/main" id="{A5C5B023-86E1-B849-8DA7-30C936485185}"/>
              </a:ext>
            </a:extLst>
          </p:cNvPr>
          <p:cNvCxnSpPr>
            <a:cxnSpLocks/>
            <a:stCxn id="10" idx="3"/>
            <a:endCxn id="13" idx="2"/>
          </p:cNvCxnSpPr>
          <p:nvPr/>
        </p:nvCxnSpPr>
        <p:spPr>
          <a:xfrm>
            <a:off x="1819418" y="3286212"/>
            <a:ext cx="1281712" cy="65559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8E1816EB-6BEE-7748-82BE-07A90E5A1164}"/>
              </a:ext>
            </a:extLst>
          </p:cNvPr>
          <p:cNvCxnSpPr>
            <a:cxnSpLocks/>
            <a:stCxn id="10" idx="3"/>
          </p:cNvCxnSpPr>
          <p:nvPr/>
        </p:nvCxnSpPr>
        <p:spPr>
          <a:xfrm>
            <a:off x="1819418" y="3286212"/>
            <a:ext cx="2735649" cy="17599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9D45D356-FC3E-EF4C-8B6E-C772D76A0759}"/>
              </a:ext>
            </a:extLst>
          </p:cNvPr>
          <p:cNvCxnSpPr>
            <a:stCxn id="10" idx="3"/>
            <a:endCxn id="15" idx="1"/>
          </p:cNvCxnSpPr>
          <p:nvPr/>
        </p:nvCxnSpPr>
        <p:spPr>
          <a:xfrm>
            <a:off x="1819418" y="3286212"/>
            <a:ext cx="3693811" cy="59087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7DC5FBF4-EF26-8F48-9D80-C7408F4634AB}"/>
              </a:ext>
            </a:extLst>
          </p:cNvPr>
          <p:cNvSpPr txBox="1"/>
          <p:nvPr/>
        </p:nvSpPr>
        <p:spPr>
          <a:xfrm>
            <a:off x="9821333" y="3101546"/>
            <a:ext cx="774571" cy="369332"/>
          </a:xfrm>
          <a:prstGeom prst="rect">
            <a:avLst/>
          </a:prstGeom>
          <a:noFill/>
        </p:spPr>
        <p:txBody>
          <a:bodyPr wrap="none" rtlCol="0">
            <a:spAutoFit/>
          </a:bodyPr>
          <a:lstStyle/>
          <a:p>
            <a:r>
              <a:rPr kumimoji="1" lang="en-US" altLang="zh-CN" dirty="0"/>
              <a:t>B</a:t>
            </a:r>
            <a:r>
              <a:rPr kumimoji="1" lang="zh-CN" altLang="en-US" dirty="0"/>
              <a:t>来算</a:t>
            </a:r>
          </a:p>
        </p:txBody>
      </p:sp>
      <p:cxnSp>
        <p:nvCxnSpPr>
          <p:cNvPr id="30" name="直线连接符 29">
            <a:extLst>
              <a:ext uri="{FF2B5EF4-FFF2-40B4-BE49-F238E27FC236}">
                <a16:creationId xmlns:a16="http://schemas.microsoft.com/office/drawing/2014/main" id="{BE64C625-289F-B544-94F6-6A719C2E72F8}"/>
              </a:ext>
            </a:extLst>
          </p:cNvPr>
          <p:cNvCxnSpPr>
            <a:stCxn id="28" idx="0"/>
          </p:cNvCxnSpPr>
          <p:nvPr/>
        </p:nvCxnSpPr>
        <p:spPr>
          <a:xfrm flipH="1" flipV="1">
            <a:off x="6959600" y="2891482"/>
            <a:ext cx="3249019" cy="210064"/>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a:extLst>
              <a:ext uri="{FF2B5EF4-FFF2-40B4-BE49-F238E27FC236}">
                <a16:creationId xmlns:a16="http://schemas.microsoft.com/office/drawing/2014/main" id="{175B1C3E-2DE9-044B-8CCC-EC04C146E13D}"/>
              </a:ext>
            </a:extLst>
          </p:cNvPr>
          <p:cNvCxnSpPr>
            <a:cxnSpLocks/>
            <a:stCxn id="28" idx="1"/>
          </p:cNvCxnSpPr>
          <p:nvPr/>
        </p:nvCxnSpPr>
        <p:spPr>
          <a:xfrm flipH="1">
            <a:off x="5416857" y="3286212"/>
            <a:ext cx="4404476" cy="548044"/>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616EC361-2432-C940-A186-90D71567D35D}"/>
              </a:ext>
            </a:extLst>
          </p:cNvPr>
          <p:cNvCxnSpPr/>
          <p:nvPr/>
        </p:nvCxnSpPr>
        <p:spPr>
          <a:xfrm flipH="1">
            <a:off x="8822267" y="3286212"/>
            <a:ext cx="1151466" cy="655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F047C93C-4C3A-1B49-8664-1F626C1CEF06}"/>
              </a:ext>
            </a:extLst>
          </p:cNvPr>
          <p:cNvCxnSpPr>
            <a:stCxn id="28" idx="2"/>
          </p:cNvCxnSpPr>
          <p:nvPr/>
        </p:nvCxnSpPr>
        <p:spPr>
          <a:xfrm flipH="1">
            <a:off x="7620000" y="3470878"/>
            <a:ext cx="2588619" cy="2286455"/>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861923F7-D637-AB4B-8470-217329D0935F}"/>
              </a:ext>
            </a:extLst>
          </p:cNvPr>
          <p:cNvCxnSpPr>
            <a:stCxn id="28" idx="2"/>
          </p:cNvCxnSpPr>
          <p:nvPr/>
        </p:nvCxnSpPr>
        <p:spPr>
          <a:xfrm flipH="1">
            <a:off x="7416800" y="3470878"/>
            <a:ext cx="2791819" cy="1168855"/>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BB3D9B81-68D3-FD4C-A8B7-D6988CDBA284}"/>
              </a:ext>
            </a:extLst>
          </p:cNvPr>
          <p:cNvSpPr txBox="1"/>
          <p:nvPr/>
        </p:nvSpPr>
        <p:spPr>
          <a:xfrm>
            <a:off x="4973886" y="6135869"/>
            <a:ext cx="1544012" cy="369332"/>
          </a:xfrm>
          <a:prstGeom prst="rect">
            <a:avLst/>
          </a:prstGeom>
          <a:noFill/>
        </p:spPr>
        <p:txBody>
          <a:bodyPr wrap="none" rtlCol="0">
            <a:spAutoFit/>
          </a:bodyPr>
          <a:lstStyle/>
          <a:p>
            <a:r>
              <a:rPr kumimoji="1" lang="zh-CN" altLang="en-US" dirty="0">
                <a:solidFill>
                  <a:srgbClr val="7030A0"/>
                </a:solidFill>
              </a:rPr>
              <a:t>还原， </a:t>
            </a:r>
            <a:r>
              <a:rPr kumimoji="1" lang="en-US" altLang="zh-CN" dirty="0">
                <a:solidFill>
                  <a:srgbClr val="7030A0"/>
                </a:solidFill>
              </a:rPr>
              <a:t>C</a:t>
            </a:r>
            <a:r>
              <a:rPr kumimoji="1" lang="zh-CN" altLang="en-US" dirty="0">
                <a:solidFill>
                  <a:srgbClr val="7030A0"/>
                </a:solidFill>
              </a:rPr>
              <a:t>来做</a:t>
            </a:r>
          </a:p>
        </p:txBody>
      </p:sp>
    </p:spTree>
    <p:extLst>
      <p:ext uri="{BB962C8B-B14F-4D97-AF65-F5344CB8AC3E}">
        <p14:creationId xmlns:p14="http://schemas.microsoft.com/office/powerpoint/2010/main" val="38006865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8E4CA-F2AE-C84A-9C53-8345B248D600}"/>
              </a:ext>
            </a:extLst>
          </p:cNvPr>
          <p:cNvSpPr>
            <a:spLocks noGrp="1"/>
          </p:cNvSpPr>
          <p:nvPr>
            <p:ph type="title"/>
          </p:nvPr>
        </p:nvSpPr>
        <p:spPr/>
        <p:txBody>
          <a:bodyPr/>
          <a:lstStyle/>
          <a:p>
            <a:r>
              <a:rPr kumimoji="1" lang="zh-CN" altLang="en-US" dirty="0"/>
              <a:t>逻辑回归与联邦学习</a:t>
            </a:r>
          </a:p>
        </p:txBody>
      </p:sp>
      <p:sp>
        <p:nvSpPr>
          <p:cNvPr id="4" name="内容占位符 3">
            <a:extLst>
              <a:ext uri="{FF2B5EF4-FFF2-40B4-BE49-F238E27FC236}">
                <a16:creationId xmlns:a16="http://schemas.microsoft.com/office/drawing/2014/main" id="{F3565A4A-7960-D64C-9FB0-CDB3F576D146}"/>
              </a:ext>
            </a:extLst>
          </p:cNvPr>
          <p:cNvSpPr>
            <a:spLocks noGrp="1"/>
          </p:cNvSpPr>
          <p:nvPr>
            <p:ph sz="half" idx="1"/>
          </p:nvPr>
        </p:nvSpPr>
        <p:spPr/>
        <p:txBody>
          <a:bodyPr/>
          <a:lstStyle/>
          <a:p>
            <a:r>
              <a:rPr kumimoji="1" lang="zh-CN" altLang="en-US" dirty="0"/>
              <a:t>多项式近似损失函数</a:t>
            </a:r>
            <a:endParaRPr kumimoji="1" lang="en-US" altLang="zh-CN" dirty="0"/>
          </a:p>
          <a:p>
            <a:pPr lvl="1"/>
            <a:endParaRPr kumimoji="1" lang="en-US" altLang="zh-CN" dirty="0"/>
          </a:p>
          <a:p>
            <a:endParaRPr kumimoji="1" lang="en-US" altLang="zh-CN" dirty="0"/>
          </a:p>
          <a:p>
            <a:r>
              <a:rPr kumimoji="1" lang="zh-CN" altLang="en-US" dirty="0"/>
              <a:t>同态加密计算</a:t>
            </a:r>
            <a:endParaRPr kumimoji="1" lang="en-US" altLang="zh-CN" dirty="0"/>
          </a:p>
          <a:p>
            <a:endParaRPr kumimoji="1" lang="en-US" altLang="zh-CN" dirty="0"/>
          </a:p>
          <a:p>
            <a:endParaRPr kumimoji="1" lang="en-US" altLang="zh-CN" dirty="0"/>
          </a:p>
          <a:p>
            <a:endParaRPr kumimoji="1" lang="zh-CN" altLang="en-US" dirty="0"/>
          </a:p>
        </p:txBody>
      </p:sp>
      <p:pic>
        <p:nvPicPr>
          <p:cNvPr id="7" name="内容占位符 6">
            <a:extLst>
              <a:ext uri="{FF2B5EF4-FFF2-40B4-BE49-F238E27FC236}">
                <a16:creationId xmlns:a16="http://schemas.microsoft.com/office/drawing/2014/main" id="{67C07590-609A-A947-988A-BF4EA5B1474A}"/>
              </a:ext>
            </a:extLst>
          </p:cNvPr>
          <p:cNvPicPr>
            <a:picLocks noGrp="1" noChangeAspect="1"/>
          </p:cNvPicPr>
          <p:nvPr>
            <p:ph sz="half" idx="2"/>
          </p:nvPr>
        </p:nvPicPr>
        <p:blipFill>
          <a:blip r:embed="rId2"/>
          <a:stretch>
            <a:fillRect/>
          </a:stretch>
        </p:blipFill>
        <p:spPr>
          <a:xfrm>
            <a:off x="6197734" y="1825625"/>
            <a:ext cx="5130531" cy="4351338"/>
          </a:xfrm>
        </p:spPr>
      </p:pic>
      <p:pic>
        <p:nvPicPr>
          <p:cNvPr id="9" name="图片 8">
            <a:extLst>
              <a:ext uri="{FF2B5EF4-FFF2-40B4-BE49-F238E27FC236}">
                <a16:creationId xmlns:a16="http://schemas.microsoft.com/office/drawing/2014/main" id="{11953EE8-A199-724B-AB24-BE633DA3E12B}"/>
              </a:ext>
            </a:extLst>
          </p:cNvPr>
          <p:cNvPicPr>
            <a:picLocks noChangeAspect="1"/>
          </p:cNvPicPr>
          <p:nvPr/>
        </p:nvPicPr>
        <p:blipFill>
          <a:blip r:embed="rId3"/>
          <a:stretch>
            <a:fillRect/>
          </a:stretch>
        </p:blipFill>
        <p:spPr>
          <a:xfrm>
            <a:off x="1583209" y="2255108"/>
            <a:ext cx="2476500" cy="914400"/>
          </a:xfrm>
          <a:prstGeom prst="rect">
            <a:avLst/>
          </a:prstGeom>
        </p:spPr>
      </p:pic>
      <p:pic>
        <p:nvPicPr>
          <p:cNvPr id="11" name="图片 10">
            <a:extLst>
              <a:ext uri="{FF2B5EF4-FFF2-40B4-BE49-F238E27FC236}">
                <a16:creationId xmlns:a16="http://schemas.microsoft.com/office/drawing/2014/main" id="{37B2ABB7-BED0-B74D-8D67-B3752820C3E7}"/>
              </a:ext>
            </a:extLst>
          </p:cNvPr>
          <p:cNvPicPr>
            <a:picLocks noChangeAspect="1"/>
          </p:cNvPicPr>
          <p:nvPr/>
        </p:nvPicPr>
        <p:blipFill>
          <a:blip r:embed="rId4"/>
          <a:stretch>
            <a:fillRect/>
          </a:stretch>
        </p:blipFill>
        <p:spPr>
          <a:xfrm>
            <a:off x="1583209" y="3701879"/>
            <a:ext cx="2870200" cy="838200"/>
          </a:xfrm>
          <a:prstGeom prst="rect">
            <a:avLst/>
          </a:prstGeom>
        </p:spPr>
      </p:pic>
      <p:pic>
        <p:nvPicPr>
          <p:cNvPr id="13" name="图片 12">
            <a:extLst>
              <a:ext uri="{FF2B5EF4-FFF2-40B4-BE49-F238E27FC236}">
                <a16:creationId xmlns:a16="http://schemas.microsoft.com/office/drawing/2014/main" id="{F207BF88-8888-2340-840B-4C7C5C19663C}"/>
              </a:ext>
            </a:extLst>
          </p:cNvPr>
          <p:cNvPicPr>
            <a:picLocks noChangeAspect="1"/>
          </p:cNvPicPr>
          <p:nvPr/>
        </p:nvPicPr>
        <p:blipFill>
          <a:blip r:embed="rId5"/>
          <a:stretch>
            <a:fillRect/>
          </a:stretch>
        </p:blipFill>
        <p:spPr>
          <a:xfrm>
            <a:off x="1313764" y="4540079"/>
            <a:ext cx="5041900" cy="723900"/>
          </a:xfrm>
          <a:prstGeom prst="rect">
            <a:avLst/>
          </a:prstGeom>
        </p:spPr>
      </p:pic>
    </p:spTree>
    <p:extLst>
      <p:ext uri="{BB962C8B-B14F-4D97-AF65-F5344CB8AC3E}">
        <p14:creationId xmlns:p14="http://schemas.microsoft.com/office/powerpoint/2010/main" val="30973220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BF6E12-8045-1A4F-B51A-FB7B25758154}"/>
              </a:ext>
            </a:extLst>
          </p:cNvPr>
          <p:cNvSpPr>
            <a:spLocks noGrp="1"/>
          </p:cNvSpPr>
          <p:nvPr>
            <p:ph type="title"/>
          </p:nvPr>
        </p:nvSpPr>
        <p:spPr/>
        <p:txBody>
          <a:bodyPr/>
          <a:lstStyle/>
          <a:p>
            <a:r>
              <a:rPr kumimoji="1" lang="zh-CN" altLang="en-US" dirty="0"/>
              <a:t>两方方案</a:t>
            </a:r>
          </a:p>
        </p:txBody>
      </p:sp>
      <p:pic>
        <p:nvPicPr>
          <p:cNvPr id="5" name="内容占位符 8">
            <a:extLst>
              <a:ext uri="{FF2B5EF4-FFF2-40B4-BE49-F238E27FC236}">
                <a16:creationId xmlns:a16="http://schemas.microsoft.com/office/drawing/2014/main" id="{669A4381-96DB-554D-A2F5-66E02608B74E}"/>
              </a:ext>
            </a:extLst>
          </p:cNvPr>
          <p:cNvPicPr>
            <a:picLocks noChangeAspect="1"/>
          </p:cNvPicPr>
          <p:nvPr/>
        </p:nvPicPr>
        <p:blipFill>
          <a:blip r:embed="rId2"/>
          <a:stretch>
            <a:fillRect/>
          </a:stretch>
        </p:blipFill>
        <p:spPr>
          <a:xfrm>
            <a:off x="0" y="2146852"/>
            <a:ext cx="4069960" cy="2956685"/>
          </a:xfrm>
          <a:prstGeom prst="rect">
            <a:avLst/>
          </a:prstGeom>
        </p:spPr>
      </p:pic>
      <p:pic>
        <p:nvPicPr>
          <p:cNvPr id="7" name="图片 6">
            <a:extLst>
              <a:ext uri="{FF2B5EF4-FFF2-40B4-BE49-F238E27FC236}">
                <a16:creationId xmlns:a16="http://schemas.microsoft.com/office/drawing/2014/main" id="{B3FDEFA5-70AC-3C46-968D-D3C2EF209A97}"/>
              </a:ext>
            </a:extLst>
          </p:cNvPr>
          <p:cNvPicPr>
            <a:picLocks noChangeAspect="1"/>
          </p:cNvPicPr>
          <p:nvPr/>
        </p:nvPicPr>
        <p:blipFill>
          <a:blip r:embed="rId3"/>
          <a:stretch>
            <a:fillRect/>
          </a:stretch>
        </p:blipFill>
        <p:spPr>
          <a:xfrm>
            <a:off x="3901385" y="2091856"/>
            <a:ext cx="4182442" cy="3011681"/>
          </a:xfrm>
          <a:prstGeom prst="rect">
            <a:avLst/>
          </a:prstGeom>
        </p:spPr>
      </p:pic>
      <p:sp>
        <p:nvSpPr>
          <p:cNvPr id="8" name="文本框 7">
            <a:extLst>
              <a:ext uri="{FF2B5EF4-FFF2-40B4-BE49-F238E27FC236}">
                <a16:creationId xmlns:a16="http://schemas.microsoft.com/office/drawing/2014/main" id="{1CF30802-75EC-9246-A204-D1B198A52BB3}"/>
              </a:ext>
            </a:extLst>
          </p:cNvPr>
          <p:cNvSpPr txBox="1"/>
          <p:nvPr/>
        </p:nvSpPr>
        <p:spPr>
          <a:xfrm>
            <a:off x="1258957" y="1590261"/>
            <a:ext cx="1107996" cy="369332"/>
          </a:xfrm>
          <a:prstGeom prst="rect">
            <a:avLst/>
          </a:prstGeom>
          <a:noFill/>
        </p:spPr>
        <p:txBody>
          <a:bodyPr wrap="none" rtlCol="0">
            <a:spAutoFit/>
          </a:bodyPr>
          <a:lstStyle/>
          <a:p>
            <a:r>
              <a:rPr kumimoji="1" lang="zh-CN" altLang="en-US" dirty="0"/>
              <a:t>三方方案</a:t>
            </a:r>
          </a:p>
        </p:txBody>
      </p:sp>
      <p:sp>
        <p:nvSpPr>
          <p:cNvPr id="9" name="文本框 8">
            <a:extLst>
              <a:ext uri="{FF2B5EF4-FFF2-40B4-BE49-F238E27FC236}">
                <a16:creationId xmlns:a16="http://schemas.microsoft.com/office/drawing/2014/main" id="{E48565BB-B0FF-8949-A94C-CBD36E285236}"/>
              </a:ext>
            </a:extLst>
          </p:cNvPr>
          <p:cNvSpPr txBox="1"/>
          <p:nvPr/>
        </p:nvSpPr>
        <p:spPr>
          <a:xfrm>
            <a:off x="4891183" y="1451761"/>
            <a:ext cx="2409634" cy="646331"/>
          </a:xfrm>
          <a:prstGeom prst="rect">
            <a:avLst/>
          </a:prstGeom>
          <a:noFill/>
        </p:spPr>
        <p:txBody>
          <a:bodyPr wrap="none" rtlCol="0">
            <a:spAutoFit/>
          </a:bodyPr>
          <a:lstStyle/>
          <a:p>
            <a:r>
              <a:rPr kumimoji="1" lang="zh-CN" altLang="en-US" dirty="0"/>
              <a:t>把加密全改成</a:t>
            </a:r>
            <a:r>
              <a:rPr kumimoji="1" lang="en-US" altLang="zh-CN" dirty="0"/>
              <a:t>A</a:t>
            </a:r>
            <a:r>
              <a:rPr kumimoji="1" lang="zh-CN" altLang="en-US" dirty="0"/>
              <a:t>方公钥</a:t>
            </a:r>
            <a:endParaRPr kumimoji="1" lang="en-US" altLang="zh-CN" dirty="0"/>
          </a:p>
          <a:p>
            <a:r>
              <a:rPr kumimoji="1" lang="zh-CN" altLang="en-US" dirty="0"/>
              <a:t>自然就防范了</a:t>
            </a:r>
            <a:r>
              <a:rPr kumimoji="1" lang="en-US" altLang="zh-CN" dirty="0"/>
              <a:t>B</a:t>
            </a:r>
            <a:r>
              <a:rPr kumimoji="1" lang="zh-CN" altLang="en-US" dirty="0"/>
              <a:t>方</a:t>
            </a:r>
          </a:p>
        </p:txBody>
      </p:sp>
      <p:sp>
        <p:nvSpPr>
          <p:cNvPr id="11" name="椭圆 10">
            <a:extLst>
              <a:ext uri="{FF2B5EF4-FFF2-40B4-BE49-F238E27FC236}">
                <a16:creationId xmlns:a16="http://schemas.microsoft.com/office/drawing/2014/main" id="{55442022-DE2F-2241-AB95-F593D75E2F3A}"/>
              </a:ext>
            </a:extLst>
          </p:cNvPr>
          <p:cNvSpPr/>
          <p:nvPr/>
        </p:nvSpPr>
        <p:spPr>
          <a:xfrm>
            <a:off x="5757333" y="4233333"/>
            <a:ext cx="491068" cy="321734"/>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 name="直线箭头连接符 12">
            <a:extLst>
              <a:ext uri="{FF2B5EF4-FFF2-40B4-BE49-F238E27FC236}">
                <a16:creationId xmlns:a16="http://schemas.microsoft.com/office/drawing/2014/main" id="{C9415E69-C633-6745-B354-44E1610AD9DE}"/>
              </a:ext>
            </a:extLst>
          </p:cNvPr>
          <p:cNvCxnSpPr>
            <a:cxnSpLocks/>
            <a:endCxn id="11" idx="5"/>
          </p:cNvCxnSpPr>
          <p:nvPr/>
        </p:nvCxnSpPr>
        <p:spPr>
          <a:xfrm flipH="1" flipV="1">
            <a:off x="6176486" y="4507950"/>
            <a:ext cx="2091330" cy="9967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12FB410-2F5F-3344-B7FD-770FC59B2AC2}"/>
              </a:ext>
            </a:extLst>
          </p:cNvPr>
          <p:cNvSpPr txBox="1"/>
          <p:nvPr/>
        </p:nvSpPr>
        <p:spPr>
          <a:xfrm>
            <a:off x="7697434" y="5504705"/>
            <a:ext cx="1947969" cy="369332"/>
          </a:xfrm>
          <a:prstGeom prst="rect">
            <a:avLst/>
          </a:prstGeom>
          <a:noFill/>
        </p:spPr>
        <p:txBody>
          <a:bodyPr wrap="none" rtlCol="0">
            <a:spAutoFit/>
          </a:bodyPr>
          <a:lstStyle/>
          <a:p>
            <a:r>
              <a:rPr kumimoji="1" lang="zh-CN" altLang="en-US" dirty="0"/>
              <a:t>对</a:t>
            </a:r>
            <a:r>
              <a:rPr kumimoji="1" lang="en-US" altLang="zh-CN" dirty="0"/>
              <a:t>A</a:t>
            </a:r>
            <a:r>
              <a:rPr kumimoji="1" lang="zh-CN" altLang="en-US" dirty="0"/>
              <a:t>方就有泄漏了</a:t>
            </a:r>
          </a:p>
        </p:txBody>
      </p:sp>
      <p:pic>
        <p:nvPicPr>
          <p:cNvPr id="20" name="图片 19">
            <a:extLst>
              <a:ext uri="{FF2B5EF4-FFF2-40B4-BE49-F238E27FC236}">
                <a16:creationId xmlns:a16="http://schemas.microsoft.com/office/drawing/2014/main" id="{EF0404E8-CF2A-3642-96C8-54814C24DD92}"/>
              </a:ext>
            </a:extLst>
          </p:cNvPr>
          <p:cNvPicPr>
            <a:picLocks noChangeAspect="1"/>
          </p:cNvPicPr>
          <p:nvPr/>
        </p:nvPicPr>
        <p:blipFill>
          <a:blip r:embed="rId4"/>
          <a:stretch>
            <a:fillRect/>
          </a:stretch>
        </p:blipFill>
        <p:spPr>
          <a:xfrm>
            <a:off x="7967870" y="2091855"/>
            <a:ext cx="4284897" cy="3139429"/>
          </a:xfrm>
          <a:prstGeom prst="rect">
            <a:avLst/>
          </a:prstGeom>
        </p:spPr>
      </p:pic>
      <p:sp>
        <p:nvSpPr>
          <p:cNvPr id="21" name="椭圆 20">
            <a:extLst>
              <a:ext uri="{FF2B5EF4-FFF2-40B4-BE49-F238E27FC236}">
                <a16:creationId xmlns:a16="http://schemas.microsoft.com/office/drawing/2014/main" id="{E8902070-93D8-CB45-90DD-AC4A5428870E}"/>
              </a:ext>
            </a:extLst>
          </p:cNvPr>
          <p:cNvSpPr/>
          <p:nvPr/>
        </p:nvSpPr>
        <p:spPr>
          <a:xfrm>
            <a:off x="9803296" y="4250267"/>
            <a:ext cx="571046" cy="304800"/>
          </a:xfrm>
          <a:prstGeom prst="ellipse">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5211DE83-4C8B-C748-946C-516CA8FE206E}"/>
              </a:ext>
            </a:extLst>
          </p:cNvPr>
          <p:cNvSpPr txBox="1"/>
          <p:nvPr/>
        </p:nvSpPr>
        <p:spPr>
          <a:xfrm>
            <a:off x="8741702" y="1367522"/>
            <a:ext cx="2999539" cy="646331"/>
          </a:xfrm>
          <a:prstGeom prst="rect">
            <a:avLst/>
          </a:prstGeom>
          <a:noFill/>
        </p:spPr>
        <p:txBody>
          <a:bodyPr wrap="none" rtlCol="0">
            <a:spAutoFit/>
          </a:bodyPr>
          <a:lstStyle/>
          <a:p>
            <a:r>
              <a:rPr kumimoji="1" lang="zh-CN" altLang="en-US" dirty="0"/>
              <a:t>没防住</a:t>
            </a:r>
            <a:r>
              <a:rPr kumimoji="1" lang="en-US" altLang="zh-CN" dirty="0"/>
              <a:t>A</a:t>
            </a:r>
            <a:r>
              <a:rPr kumimoji="1" lang="zh-CN" altLang="en-US" dirty="0"/>
              <a:t>的地方，用</a:t>
            </a:r>
            <a:r>
              <a:rPr kumimoji="1" lang="en-US" altLang="zh-CN" dirty="0"/>
              <a:t>B</a:t>
            </a:r>
            <a:r>
              <a:rPr kumimoji="1" lang="zh-CN" altLang="en-US" dirty="0"/>
              <a:t>方公钥</a:t>
            </a:r>
            <a:endParaRPr kumimoji="1" lang="en-US" altLang="zh-CN" dirty="0"/>
          </a:p>
          <a:p>
            <a:r>
              <a:rPr kumimoji="1" lang="zh-CN" altLang="en-US" dirty="0"/>
              <a:t>再加把锁</a:t>
            </a:r>
          </a:p>
        </p:txBody>
      </p:sp>
      <p:sp>
        <p:nvSpPr>
          <p:cNvPr id="23" name="右箭头 22">
            <a:extLst>
              <a:ext uri="{FF2B5EF4-FFF2-40B4-BE49-F238E27FC236}">
                <a16:creationId xmlns:a16="http://schemas.microsoft.com/office/drawing/2014/main" id="{97DCC05A-B8D2-AC4C-B651-0F1957AC791B}"/>
              </a:ext>
            </a:extLst>
          </p:cNvPr>
          <p:cNvSpPr/>
          <p:nvPr/>
        </p:nvSpPr>
        <p:spPr>
          <a:xfrm>
            <a:off x="7222151" y="4402667"/>
            <a:ext cx="1449267" cy="152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410774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3"/>
          </p:nvPr>
        </p:nvSpPr>
        <p:spPr>
          <a:xfrm>
            <a:off x="388375" y="972273"/>
            <a:ext cx="11383078" cy="5081285"/>
          </a:xfrm>
        </p:spPr>
        <p:txBody>
          <a:bodyPr/>
          <a:lstStyle/>
          <a:p>
            <a:endParaRPr lang="zh-CN" altLang="en-US" dirty="0"/>
          </a:p>
        </p:txBody>
      </p:sp>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3</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数据隐私与人工智能</a:t>
            </a:r>
          </a:p>
        </p:txBody>
      </p:sp>
      <p:sp>
        <p:nvSpPr>
          <p:cNvPr id="5" name="标题 1">
            <a:extLst>
              <a:ext uri="{FF2B5EF4-FFF2-40B4-BE49-F238E27FC236}">
                <a16:creationId xmlns:a16="http://schemas.microsoft.com/office/drawing/2014/main" id="{FB32AB69-E7C7-B44E-8DB6-6F32D86605B7}"/>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2">
            <a:extLst>
              <a:ext uri="{FF2B5EF4-FFF2-40B4-BE49-F238E27FC236}">
                <a16:creationId xmlns:a16="http://schemas.microsoft.com/office/drawing/2014/main" id="{87891DE2-7042-824F-98B6-7892CDDA8BFC}"/>
              </a:ext>
            </a:extLst>
          </p:cNvPr>
          <p:cNvSpPr txBox="1">
            <a:spLocks/>
          </p:cNvSpPr>
          <p:nvPr/>
        </p:nvSpPr>
        <p:spPr>
          <a:xfrm>
            <a:off x="838200" y="1825625"/>
            <a:ext cx="5181600" cy="435133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传统的数据隐私保护手段：脱敏</a:t>
            </a:r>
            <a:endParaRPr kumimoji="1" lang="en-US" altLang="zh-CN" dirty="0"/>
          </a:p>
          <a:p>
            <a:r>
              <a:rPr kumimoji="1" lang="zh-CN" altLang="en-US" dirty="0"/>
              <a:t>麻州州长案</a:t>
            </a:r>
            <a:endParaRPr kumimoji="1" lang="en-US" altLang="zh-CN" dirty="0"/>
          </a:p>
          <a:p>
            <a:pPr lvl="1"/>
            <a:r>
              <a:rPr lang="zh-CN" altLang="en-US" dirty="0"/>
              <a:t>​ 在</a:t>
            </a:r>
            <a:r>
              <a:rPr lang="en-US" altLang="zh-CN" dirty="0"/>
              <a:t>1990</a:t>
            </a:r>
            <a:r>
              <a:rPr lang="zh-CN" altLang="en-US" dirty="0"/>
              <a:t>年，有一个广为人知的对于一个索赔数据库进行链式攻击的案例。案例中保险委员会发布了一份包含</a:t>
            </a:r>
            <a:r>
              <a:rPr lang="en-US" altLang="zh-CN" dirty="0"/>
              <a:t>135000</a:t>
            </a:r>
            <a:r>
              <a:rPr lang="zh-CN" altLang="en-US" dirty="0"/>
              <a:t>名病人的资料。攻击者则花费了</a:t>
            </a:r>
            <a:r>
              <a:rPr lang="en-US" altLang="zh-CN" dirty="0"/>
              <a:t>20</a:t>
            </a:r>
            <a:r>
              <a:rPr lang="zh-CN" altLang="en-US" dirty="0"/>
              <a:t>美元购买了一份剑桥选民登记清单，通过对两份数据的链接攻击者成功的识别了马萨诸塞州州长的出院记录。</a:t>
            </a:r>
            <a:endParaRPr kumimoji="1" lang="en-US" altLang="zh-CN" dirty="0"/>
          </a:p>
          <a:p>
            <a:endParaRPr kumimoji="1" lang="zh-CN" altLang="en-US" dirty="0"/>
          </a:p>
        </p:txBody>
      </p:sp>
      <p:pic>
        <p:nvPicPr>
          <p:cNvPr id="7" name="图片 6">
            <a:extLst>
              <a:ext uri="{FF2B5EF4-FFF2-40B4-BE49-F238E27FC236}">
                <a16:creationId xmlns:a16="http://schemas.microsoft.com/office/drawing/2014/main" id="{D0FAB8EE-3D4A-5C44-A3E5-0ACD574ACBB7}"/>
              </a:ext>
            </a:extLst>
          </p:cNvPr>
          <p:cNvPicPr>
            <a:picLocks noChangeAspect="1"/>
          </p:cNvPicPr>
          <p:nvPr/>
        </p:nvPicPr>
        <p:blipFill>
          <a:blip r:embed="rId2"/>
          <a:stretch>
            <a:fillRect/>
          </a:stretch>
        </p:blipFill>
        <p:spPr>
          <a:xfrm>
            <a:off x="6592061" y="2056901"/>
            <a:ext cx="4761739" cy="2894874"/>
          </a:xfrm>
          <a:prstGeom prst="rect">
            <a:avLst/>
          </a:prstGeom>
        </p:spPr>
      </p:pic>
    </p:spTree>
    <p:extLst>
      <p:ext uri="{BB962C8B-B14F-4D97-AF65-F5344CB8AC3E}">
        <p14:creationId xmlns:p14="http://schemas.microsoft.com/office/powerpoint/2010/main" val="24296258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4B33FF33-3066-0247-9F87-82E255661F63}"/>
              </a:ext>
            </a:extLst>
          </p:cNvPr>
          <p:cNvSpPr>
            <a:spLocks noGrp="1"/>
          </p:cNvSpPr>
          <p:nvPr>
            <p:ph type="title"/>
          </p:nvPr>
        </p:nvSpPr>
        <p:spPr/>
        <p:txBody>
          <a:bodyPr/>
          <a:lstStyle/>
          <a:p>
            <a:r>
              <a:rPr kumimoji="1" lang="zh-CN" altLang="en-US" dirty="0"/>
              <a:t>多方安全计算（</a:t>
            </a:r>
            <a:r>
              <a:rPr kumimoji="1" lang="en-US" altLang="zh-CN" dirty="0"/>
              <a:t>MPC)</a:t>
            </a:r>
            <a:endParaRPr kumimoji="1" lang="zh-CN" altLang="en-US" dirty="0"/>
          </a:p>
        </p:txBody>
      </p:sp>
      <p:sp>
        <p:nvSpPr>
          <p:cNvPr id="6" name="文本占位符 5">
            <a:extLst>
              <a:ext uri="{FF2B5EF4-FFF2-40B4-BE49-F238E27FC236}">
                <a16:creationId xmlns:a16="http://schemas.microsoft.com/office/drawing/2014/main" id="{C18DF852-8C4D-B74B-8185-5EF8EF4FB85A}"/>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5795488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B85E4F-AF83-B040-9A0D-C0B058C22409}"/>
              </a:ext>
            </a:extLst>
          </p:cNvPr>
          <p:cNvSpPr>
            <a:spLocks noGrp="1"/>
          </p:cNvSpPr>
          <p:nvPr>
            <p:ph type="title"/>
          </p:nvPr>
        </p:nvSpPr>
        <p:spPr>
          <a:xfrm>
            <a:off x="838200" y="365125"/>
            <a:ext cx="10515600" cy="298403"/>
          </a:xfrm>
        </p:spPr>
        <p:txBody>
          <a:bodyPr>
            <a:normAutofit fontScale="90000"/>
          </a:bodyPr>
          <a:lstStyle/>
          <a:p>
            <a:r>
              <a:rPr kumimoji="1" lang="zh-CN" altLang="en-US" dirty="0"/>
              <a:t>多方安全计算（</a:t>
            </a:r>
            <a:r>
              <a:rPr kumimoji="1" lang="en-US" altLang="zh-CN" dirty="0"/>
              <a:t>MPC</a:t>
            </a:r>
            <a:r>
              <a:rPr kumimoji="1" lang="zh-CN" altLang="en-US" dirty="0"/>
              <a:t>）</a:t>
            </a:r>
          </a:p>
        </p:txBody>
      </p:sp>
      <p:sp>
        <p:nvSpPr>
          <p:cNvPr id="11" name="内容占位符 10">
            <a:extLst>
              <a:ext uri="{FF2B5EF4-FFF2-40B4-BE49-F238E27FC236}">
                <a16:creationId xmlns:a16="http://schemas.microsoft.com/office/drawing/2014/main" id="{0ADF9486-5C17-4442-88CA-FE9871232F10}"/>
              </a:ext>
            </a:extLst>
          </p:cNvPr>
          <p:cNvSpPr>
            <a:spLocks noGrp="1"/>
          </p:cNvSpPr>
          <p:nvPr>
            <p:ph sz="half" idx="1"/>
          </p:nvPr>
        </p:nvSpPr>
        <p:spPr>
          <a:xfrm>
            <a:off x="796476" y="1331937"/>
            <a:ext cx="5181600" cy="4351338"/>
          </a:xfrm>
        </p:spPr>
        <p:txBody>
          <a:bodyPr/>
          <a:lstStyle/>
          <a:p>
            <a:r>
              <a:rPr kumimoji="1" lang="zh-CN" altLang="en-US" dirty="0"/>
              <a:t>不以参与方之间的信任为前提</a:t>
            </a:r>
            <a:endParaRPr kumimoji="1" lang="en-US" altLang="zh-CN" dirty="0"/>
          </a:p>
          <a:p>
            <a:r>
              <a:rPr kumimoji="1" lang="zh-CN" altLang="en-US" dirty="0"/>
              <a:t>实现数据的可用而不可见</a:t>
            </a:r>
            <a:endParaRPr kumimoji="1" lang="en-US" altLang="zh-CN" dirty="0"/>
          </a:p>
        </p:txBody>
      </p:sp>
      <p:sp>
        <p:nvSpPr>
          <p:cNvPr id="40" name="内容占位符 39">
            <a:extLst>
              <a:ext uri="{FF2B5EF4-FFF2-40B4-BE49-F238E27FC236}">
                <a16:creationId xmlns:a16="http://schemas.microsoft.com/office/drawing/2014/main" id="{090CC7A7-CDDA-4847-9DFD-256B0432BCE3}"/>
              </a:ext>
            </a:extLst>
          </p:cNvPr>
          <p:cNvSpPr>
            <a:spLocks noGrp="1"/>
          </p:cNvSpPr>
          <p:nvPr>
            <p:ph sz="half" idx="2"/>
          </p:nvPr>
        </p:nvSpPr>
        <p:spPr>
          <a:xfrm>
            <a:off x="6172200" y="1309816"/>
            <a:ext cx="5060092" cy="1920991"/>
          </a:xfrm>
        </p:spPr>
        <p:txBody>
          <a:bodyPr/>
          <a:lstStyle/>
          <a:p>
            <a:r>
              <a:rPr kumimoji="1" lang="zh-CN" altLang="en-US" dirty="0"/>
              <a:t>缺点</a:t>
            </a:r>
            <a:endParaRPr kumimoji="1" lang="en-US" altLang="zh-CN" dirty="0"/>
          </a:p>
          <a:p>
            <a:pPr lvl="1"/>
            <a:r>
              <a:rPr kumimoji="1" lang="zh-CN" altLang="en-US" dirty="0"/>
              <a:t>大量信息传输</a:t>
            </a:r>
            <a:endParaRPr kumimoji="1" lang="en-US" altLang="zh-CN" dirty="0"/>
          </a:p>
        </p:txBody>
      </p:sp>
      <p:grpSp>
        <p:nvGrpSpPr>
          <p:cNvPr id="14" name="组合 13">
            <a:extLst>
              <a:ext uri="{FF2B5EF4-FFF2-40B4-BE49-F238E27FC236}">
                <a16:creationId xmlns:a16="http://schemas.microsoft.com/office/drawing/2014/main" id="{25C7A8B7-EEFC-0941-9746-B6D75CC866AD}"/>
              </a:ext>
            </a:extLst>
          </p:cNvPr>
          <p:cNvGrpSpPr/>
          <p:nvPr/>
        </p:nvGrpSpPr>
        <p:grpSpPr>
          <a:xfrm>
            <a:off x="1744133" y="3138275"/>
            <a:ext cx="3177059" cy="1336820"/>
            <a:chOff x="1828800" y="2100647"/>
            <a:chExt cx="3177059" cy="1336820"/>
          </a:xfrm>
        </p:grpSpPr>
        <p:sp>
          <p:nvSpPr>
            <p:cNvPr id="15" name="圆角矩形 14">
              <a:extLst>
                <a:ext uri="{FF2B5EF4-FFF2-40B4-BE49-F238E27FC236}">
                  <a16:creationId xmlns:a16="http://schemas.microsoft.com/office/drawing/2014/main" id="{35E23995-54D6-AB49-B5E1-3A1C52453412}"/>
                </a:ext>
              </a:extLst>
            </p:cNvPr>
            <p:cNvSpPr/>
            <p:nvPr/>
          </p:nvSpPr>
          <p:spPr>
            <a:xfrm>
              <a:off x="1828800" y="2100647"/>
              <a:ext cx="2434281" cy="133682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6" name="文本框 15">
              <a:extLst>
                <a:ext uri="{FF2B5EF4-FFF2-40B4-BE49-F238E27FC236}">
                  <a16:creationId xmlns:a16="http://schemas.microsoft.com/office/drawing/2014/main" id="{7560C684-DFBE-DB41-B191-B0A66759D4A7}"/>
                </a:ext>
              </a:extLst>
            </p:cNvPr>
            <p:cNvSpPr txBox="1"/>
            <p:nvPr/>
          </p:nvSpPr>
          <p:spPr>
            <a:xfrm>
              <a:off x="2607358" y="2100647"/>
              <a:ext cx="877163" cy="369332"/>
            </a:xfrm>
            <a:prstGeom prst="rect">
              <a:avLst/>
            </a:prstGeom>
            <a:noFill/>
          </p:spPr>
          <p:txBody>
            <a:bodyPr wrap="none" rtlCol="0">
              <a:spAutoFit/>
            </a:bodyPr>
            <a:lstStyle/>
            <a:p>
              <a:r>
                <a:rPr kumimoji="1" lang="zh-CN" altLang="en-US" dirty="0"/>
                <a:t>数据方</a:t>
              </a:r>
            </a:p>
          </p:txBody>
        </p:sp>
        <p:sp>
          <p:nvSpPr>
            <p:cNvPr id="17" name="罐形 16">
              <a:extLst>
                <a:ext uri="{FF2B5EF4-FFF2-40B4-BE49-F238E27FC236}">
                  <a16:creationId xmlns:a16="http://schemas.microsoft.com/office/drawing/2014/main" id="{2D59659D-3D78-9F4C-ADF5-6B52D231BDF7}"/>
                </a:ext>
              </a:extLst>
            </p:cNvPr>
            <p:cNvSpPr/>
            <p:nvPr/>
          </p:nvSpPr>
          <p:spPr>
            <a:xfrm>
              <a:off x="2032000" y="2675467"/>
              <a:ext cx="651561" cy="592666"/>
            </a:xfrm>
            <a:prstGeom prst="can">
              <a:avLst>
                <a:gd name="adj" fmla="val 212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899585F3-5C19-A148-95AC-CFB0A3E95419}"/>
                </a:ext>
              </a:extLst>
            </p:cNvPr>
            <p:cNvSpPr/>
            <p:nvPr/>
          </p:nvSpPr>
          <p:spPr>
            <a:xfrm>
              <a:off x="3426339" y="2469978"/>
              <a:ext cx="647812" cy="9244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a:t>
              </a:r>
              <a:endParaRPr kumimoji="1" lang="en-US" altLang="zh-CN" dirty="0"/>
            </a:p>
            <a:p>
              <a:pPr algn="ctr"/>
              <a:r>
                <a:rPr kumimoji="1" lang="zh-CN" altLang="en-US" dirty="0"/>
                <a:t>接入</a:t>
              </a:r>
            </a:p>
          </p:txBody>
        </p:sp>
        <p:cxnSp>
          <p:nvCxnSpPr>
            <p:cNvPr id="19" name="直线箭头连接符 18">
              <a:extLst>
                <a:ext uri="{FF2B5EF4-FFF2-40B4-BE49-F238E27FC236}">
                  <a16:creationId xmlns:a16="http://schemas.microsoft.com/office/drawing/2014/main" id="{4870F34A-9049-9242-BBD8-A64CCA4DB648}"/>
                </a:ext>
              </a:extLst>
            </p:cNvPr>
            <p:cNvCxnSpPr/>
            <p:nvPr/>
          </p:nvCxnSpPr>
          <p:spPr>
            <a:xfrm>
              <a:off x="2683561" y="2932211"/>
              <a:ext cx="800960"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65596BF4-970D-614C-9288-4D078703C2E4}"/>
                </a:ext>
              </a:extLst>
            </p:cNvPr>
            <p:cNvCxnSpPr>
              <a:cxnSpLocks/>
            </p:cNvCxnSpPr>
            <p:nvPr/>
          </p:nvCxnSpPr>
          <p:spPr>
            <a:xfrm>
              <a:off x="4263081" y="2924199"/>
              <a:ext cx="742778"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699BE1E3-5B90-9C46-AECF-B5156FEEAEA5}"/>
              </a:ext>
            </a:extLst>
          </p:cNvPr>
          <p:cNvGrpSpPr/>
          <p:nvPr/>
        </p:nvGrpSpPr>
        <p:grpSpPr>
          <a:xfrm>
            <a:off x="1744133" y="4630237"/>
            <a:ext cx="3177059" cy="1336820"/>
            <a:chOff x="1828800" y="2100647"/>
            <a:chExt cx="3177059" cy="1336820"/>
          </a:xfrm>
        </p:grpSpPr>
        <p:sp>
          <p:nvSpPr>
            <p:cNvPr id="22" name="圆角矩形 21">
              <a:extLst>
                <a:ext uri="{FF2B5EF4-FFF2-40B4-BE49-F238E27FC236}">
                  <a16:creationId xmlns:a16="http://schemas.microsoft.com/office/drawing/2014/main" id="{1CD173C2-C0AE-1843-8246-747575326BF0}"/>
                </a:ext>
              </a:extLst>
            </p:cNvPr>
            <p:cNvSpPr/>
            <p:nvPr/>
          </p:nvSpPr>
          <p:spPr>
            <a:xfrm>
              <a:off x="1828800" y="2100647"/>
              <a:ext cx="2434281" cy="1336820"/>
            </a:xfrm>
            <a:prstGeom prst="roundRect">
              <a:avLst/>
            </a:prstGeom>
            <a:solidFill>
              <a:schemeClr val="accent4">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3" name="文本框 22">
              <a:extLst>
                <a:ext uri="{FF2B5EF4-FFF2-40B4-BE49-F238E27FC236}">
                  <a16:creationId xmlns:a16="http://schemas.microsoft.com/office/drawing/2014/main" id="{6258FB61-C583-024F-9265-E5EEA9D69FCE}"/>
                </a:ext>
              </a:extLst>
            </p:cNvPr>
            <p:cNvSpPr txBox="1"/>
            <p:nvPr/>
          </p:nvSpPr>
          <p:spPr>
            <a:xfrm>
              <a:off x="2607358" y="2100647"/>
              <a:ext cx="877163" cy="369332"/>
            </a:xfrm>
            <a:prstGeom prst="rect">
              <a:avLst/>
            </a:prstGeom>
            <a:noFill/>
          </p:spPr>
          <p:txBody>
            <a:bodyPr wrap="none" rtlCol="0">
              <a:spAutoFit/>
            </a:bodyPr>
            <a:lstStyle/>
            <a:p>
              <a:r>
                <a:rPr kumimoji="1" lang="zh-CN" altLang="en-US" dirty="0"/>
                <a:t>数据方</a:t>
              </a:r>
            </a:p>
          </p:txBody>
        </p:sp>
        <p:sp>
          <p:nvSpPr>
            <p:cNvPr id="24" name="罐形 23">
              <a:extLst>
                <a:ext uri="{FF2B5EF4-FFF2-40B4-BE49-F238E27FC236}">
                  <a16:creationId xmlns:a16="http://schemas.microsoft.com/office/drawing/2014/main" id="{9389BE44-E24B-4B4A-AA88-7235FB1E5EE4}"/>
                </a:ext>
              </a:extLst>
            </p:cNvPr>
            <p:cNvSpPr/>
            <p:nvPr/>
          </p:nvSpPr>
          <p:spPr>
            <a:xfrm>
              <a:off x="2032000" y="2675467"/>
              <a:ext cx="651561" cy="592666"/>
            </a:xfrm>
            <a:prstGeom prst="can">
              <a:avLst>
                <a:gd name="adj" fmla="val 212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a:extLst>
                <a:ext uri="{FF2B5EF4-FFF2-40B4-BE49-F238E27FC236}">
                  <a16:creationId xmlns:a16="http://schemas.microsoft.com/office/drawing/2014/main" id="{36D0801B-7E57-9049-A015-E896B9961E27}"/>
                </a:ext>
              </a:extLst>
            </p:cNvPr>
            <p:cNvSpPr/>
            <p:nvPr/>
          </p:nvSpPr>
          <p:spPr>
            <a:xfrm>
              <a:off x="3426339" y="2469978"/>
              <a:ext cx="647812" cy="924467"/>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数据</a:t>
              </a:r>
              <a:endParaRPr kumimoji="1" lang="en-US" altLang="zh-CN" dirty="0"/>
            </a:p>
            <a:p>
              <a:pPr algn="ctr"/>
              <a:r>
                <a:rPr kumimoji="1" lang="zh-CN" altLang="en-US" dirty="0"/>
                <a:t>接入</a:t>
              </a:r>
            </a:p>
          </p:txBody>
        </p:sp>
        <p:cxnSp>
          <p:nvCxnSpPr>
            <p:cNvPr id="26" name="直线箭头连接符 25">
              <a:extLst>
                <a:ext uri="{FF2B5EF4-FFF2-40B4-BE49-F238E27FC236}">
                  <a16:creationId xmlns:a16="http://schemas.microsoft.com/office/drawing/2014/main" id="{863908C7-DEDD-3B49-8A86-3B0D5035739C}"/>
                </a:ext>
              </a:extLst>
            </p:cNvPr>
            <p:cNvCxnSpPr/>
            <p:nvPr/>
          </p:nvCxnSpPr>
          <p:spPr>
            <a:xfrm>
              <a:off x="2683561" y="2932211"/>
              <a:ext cx="800960"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线箭头连接符 26">
              <a:extLst>
                <a:ext uri="{FF2B5EF4-FFF2-40B4-BE49-F238E27FC236}">
                  <a16:creationId xmlns:a16="http://schemas.microsoft.com/office/drawing/2014/main" id="{1B3E5E83-5735-4F46-A14B-F4BCE76FB9C5}"/>
                </a:ext>
              </a:extLst>
            </p:cNvPr>
            <p:cNvCxnSpPr>
              <a:cxnSpLocks/>
            </p:cNvCxnSpPr>
            <p:nvPr/>
          </p:nvCxnSpPr>
          <p:spPr>
            <a:xfrm>
              <a:off x="4263081" y="2924199"/>
              <a:ext cx="742778" cy="0"/>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文本框 27">
            <a:extLst>
              <a:ext uri="{FF2B5EF4-FFF2-40B4-BE49-F238E27FC236}">
                <a16:creationId xmlns:a16="http://schemas.microsoft.com/office/drawing/2014/main" id="{4286418D-1BD1-A84A-8B3A-D28B3753FF2C}"/>
              </a:ext>
            </a:extLst>
          </p:cNvPr>
          <p:cNvSpPr txBox="1"/>
          <p:nvPr/>
        </p:nvSpPr>
        <p:spPr>
          <a:xfrm>
            <a:off x="5775953" y="3322940"/>
            <a:ext cx="1577676" cy="369332"/>
          </a:xfrm>
          <a:prstGeom prst="rect">
            <a:avLst/>
          </a:prstGeom>
          <a:noFill/>
        </p:spPr>
        <p:txBody>
          <a:bodyPr wrap="none" rtlCol="0">
            <a:spAutoFit/>
          </a:bodyPr>
          <a:lstStyle/>
          <a:p>
            <a:r>
              <a:rPr kumimoji="1" lang="en-US" altLang="zh-CN" dirty="0">
                <a:solidFill>
                  <a:schemeClr val="bg1"/>
                </a:solidFill>
              </a:rPr>
              <a:t>MPC</a:t>
            </a:r>
            <a:r>
              <a:rPr kumimoji="1" lang="zh-CN" altLang="en-US" dirty="0">
                <a:solidFill>
                  <a:schemeClr val="bg1"/>
                </a:solidFill>
              </a:rPr>
              <a:t>计算集群</a:t>
            </a:r>
          </a:p>
        </p:txBody>
      </p:sp>
      <p:pic>
        <p:nvPicPr>
          <p:cNvPr id="29" name="图片 28">
            <a:extLst>
              <a:ext uri="{FF2B5EF4-FFF2-40B4-BE49-F238E27FC236}">
                <a16:creationId xmlns:a16="http://schemas.microsoft.com/office/drawing/2014/main" id="{FC292DE8-3B01-D240-8C34-BBA7152CFF78}"/>
              </a:ext>
            </a:extLst>
          </p:cNvPr>
          <p:cNvPicPr>
            <a:picLocks noChangeAspect="1"/>
          </p:cNvPicPr>
          <p:nvPr/>
        </p:nvPicPr>
        <p:blipFill>
          <a:blip r:embed="rId2"/>
          <a:stretch>
            <a:fillRect/>
          </a:stretch>
        </p:blipFill>
        <p:spPr>
          <a:xfrm>
            <a:off x="4921192" y="3218373"/>
            <a:ext cx="3308408" cy="2705662"/>
          </a:xfrm>
          <a:prstGeom prst="rect">
            <a:avLst/>
          </a:prstGeom>
        </p:spPr>
      </p:pic>
      <p:sp>
        <p:nvSpPr>
          <p:cNvPr id="30" name="圆角矩形 29">
            <a:extLst>
              <a:ext uri="{FF2B5EF4-FFF2-40B4-BE49-F238E27FC236}">
                <a16:creationId xmlns:a16="http://schemas.microsoft.com/office/drawing/2014/main" id="{35624AD6-98CC-EE42-8E8F-AF7D64257D89}"/>
              </a:ext>
            </a:extLst>
          </p:cNvPr>
          <p:cNvSpPr/>
          <p:nvPr/>
        </p:nvSpPr>
        <p:spPr>
          <a:xfrm>
            <a:off x="5229196" y="6299201"/>
            <a:ext cx="2692400" cy="558799"/>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算法方</a:t>
            </a:r>
          </a:p>
        </p:txBody>
      </p:sp>
      <p:cxnSp>
        <p:nvCxnSpPr>
          <p:cNvPr id="31" name="直线箭头连接符 30">
            <a:extLst>
              <a:ext uri="{FF2B5EF4-FFF2-40B4-BE49-F238E27FC236}">
                <a16:creationId xmlns:a16="http://schemas.microsoft.com/office/drawing/2014/main" id="{4673C971-A738-2A42-936B-B893485EAA95}"/>
              </a:ext>
            </a:extLst>
          </p:cNvPr>
          <p:cNvCxnSpPr>
            <a:cxnSpLocks/>
            <a:stCxn id="30" idx="0"/>
            <a:endCxn id="29" idx="2"/>
          </p:cNvCxnSpPr>
          <p:nvPr/>
        </p:nvCxnSpPr>
        <p:spPr>
          <a:xfrm flipV="1">
            <a:off x="6575396" y="5924035"/>
            <a:ext cx="0" cy="375166"/>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02D6056A-D233-8240-BF1A-12929E366026}"/>
              </a:ext>
            </a:extLst>
          </p:cNvPr>
          <p:cNvSpPr txBox="1"/>
          <p:nvPr/>
        </p:nvSpPr>
        <p:spPr>
          <a:xfrm>
            <a:off x="6642497" y="5837536"/>
            <a:ext cx="540533" cy="461665"/>
          </a:xfrm>
          <a:prstGeom prst="rect">
            <a:avLst/>
          </a:prstGeom>
          <a:noFill/>
        </p:spPr>
        <p:txBody>
          <a:bodyPr wrap="none" rtlCol="0">
            <a:spAutoFit/>
          </a:bodyPr>
          <a:lstStyle/>
          <a:p>
            <a:r>
              <a:rPr kumimoji="1" lang="en-US" altLang="zh-CN" sz="2400" dirty="0"/>
              <a:t>f( )</a:t>
            </a:r>
            <a:endParaRPr kumimoji="1" lang="zh-CN" altLang="en-US" sz="2400" dirty="0"/>
          </a:p>
        </p:txBody>
      </p:sp>
      <p:sp>
        <p:nvSpPr>
          <p:cNvPr id="33" name="圆角矩形 32">
            <a:extLst>
              <a:ext uri="{FF2B5EF4-FFF2-40B4-BE49-F238E27FC236}">
                <a16:creationId xmlns:a16="http://schemas.microsoft.com/office/drawing/2014/main" id="{4487DD53-3B22-F24C-92B4-8D1192FBA11B}"/>
              </a:ext>
            </a:extLst>
          </p:cNvPr>
          <p:cNvSpPr/>
          <p:nvPr/>
        </p:nvSpPr>
        <p:spPr>
          <a:xfrm>
            <a:off x="8972378" y="3591813"/>
            <a:ext cx="1653662" cy="1964260"/>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34" name="直线箭头连接符 33">
            <a:extLst>
              <a:ext uri="{FF2B5EF4-FFF2-40B4-BE49-F238E27FC236}">
                <a16:creationId xmlns:a16="http://schemas.microsoft.com/office/drawing/2014/main" id="{B176C34D-A84F-6344-B304-0F5C0863975C}"/>
              </a:ext>
            </a:extLst>
          </p:cNvPr>
          <p:cNvCxnSpPr>
            <a:cxnSpLocks/>
            <a:stCxn id="29" idx="3"/>
            <a:endCxn id="33" idx="1"/>
          </p:cNvCxnSpPr>
          <p:nvPr/>
        </p:nvCxnSpPr>
        <p:spPr>
          <a:xfrm>
            <a:off x="8229600" y="4571204"/>
            <a:ext cx="742778" cy="2739"/>
          </a:xfrm>
          <a:prstGeom prst="straightConnector1">
            <a:avLst/>
          </a:prstGeom>
          <a:ln w="635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CB4D4561-9EF6-AA4F-8162-5BB750B9BAF7}"/>
              </a:ext>
            </a:extLst>
          </p:cNvPr>
          <p:cNvSpPr txBox="1"/>
          <p:nvPr/>
        </p:nvSpPr>
        <p:spPr>
          <a:xfrm>
            <a:off x="9360627" y="3591813"/>
            <a:ext cx="877163" cy="369332"/>
          </a:xfrm>
          <a:prstGeom prst="rect">
            <a:avLst/>
          </a:prstGeom>
          <a:noFill/>
        </p:spPr>
        <p:txBody>
          <a:bodyPr wrap="none" rtlCol="0">
            <a:spAutoFit/>
          </a:bodyPr>
          <a:lstStyle/>
          <a:p>
            <a:r>
              <a:rPr kumimoji="1" lang="zh-CN" altLang="en-US" dirty="0">
                <a:solidFill>
                  <a:schemeClr val="bg1"/>
                </a:solidFill>
              </a:rPr>
              <a:t>结果方</a:t>
            </a:r>
          </a:p>
        </p:txBody>
      </p:sp>
      <p:pic>
        <p:nvPicPr>
          <p:cNvPr id="36" name="图片 35">
            <a:extLst>
              <a:ext uri="{FF2B5EF4-FFF2-40B4-BE49-F238E27FC236}">
                <a16:creationId xmlns:a16="http://schemas.microsoft.com/office/drawing/2014/main" id="{CC356709-6D3B-4845-B302-A48DABDE18C0}"/>
              </a:ext>
            </a:extLst>
          </p:cNvPr>
          <p:cNvPicPr>
            <a:picLocks noChangeAspect="1"/>
          </p:cNvPicPr>
          <p:nvPr/>
        </p:nvPicPr>
        <p:blipFill>
          <a:blip r:embed="rId3"/>
          <a:stretch>
            <a:fillRect/>
          </a:stretch>
        </p:blipFill>
        <p:spPr>
          <a:xfrm>
            <a:off x="4196433" y="3230807"/>
            <a:ext cx="651388" cy="633039"/>
          </a:xfrm>
          <a:prstGeom prst="rect">
            <a:avLst/>
          </a:prstGeom>
        </p:spPr>
      </p:pic>
      <p:pic>
        <p:nvPicPr>
          <p:cNvPr id="37" name="图片 36">
            <a:extLst>
              <a:ext uri="{FF2B5EF4-FFF2-40B4-BE49-F238E27FC236}">
                <a16:creationId xmlns:a16="http://schemas.microsoft.com/office/drawing/2014/main" id="{6EB21BBA-2C24-0047-B2F8-B7DD4D785062}"/>
              </a:ext>
            </a:extLst>
          </p:cNvPr>
          <p:cNvPicPr>
            <a:picLocks noChangeAspect="1"/>
          </p:cNvPicPr>
          <p:nvPr/>
        </p:nvPicPr>
        <p:blipFill>
          <a:blip r:embed="rId3"/>
          <a:stretch>
            <a:fillRect/>
          </a:stretch>
        </p:blipFill>
        <p:spPr>
          <a:xfrm>
            <a:off x="4178412" y="4705282"/>
            <a:ext cx="651388" cy="633039"/>
          </a:xfrm>
          <a:prstGeom prst="rect">
            <a:avLst/>
          </a:prstGeom>
        </p:spPr>
      </p:pic>
      <p:pic>
        <p:nvPicPr>
          <p:cNvPr id="39" name="图片 38">
            <a:extLst>
              <a:ext uri="{FF2B5EF4-FFF2-40B4-BE49-F238E27FC236}">
                <a16:creationId xmlns:a16="http://schemas.microsoft.com/office/drawing/2014/main" id="{8219EE53-93D7-B94A-BE49-1A56CFAFCB56}"/>
              </a:ext>
            </a:extLst>
          </p:cNvPr>
          <p:cNvPicPr>
            <a:picLocks noChangeAspect="1"/>
          </p:cNvPicPr>
          <p:nvPr/>
        </p:nvPicPr>
        <p:blipFill>
          <a:blip r:embed="rId3"/>
          <a:stretch>
            <a:fillRect/>
          </a:stretch>
        </p:blipFill>
        <p:spPr>
          <a:xfrm>
            <a:off x="8253206" y="3865628"/>
            <a:ext cx="651388" cy="633039"/>
          </a:xfrm>
          <a:prstGeom prst="rect">
            <a:avLst/>
          </a:prstGeom>
        </p:spPr>
      </p:pic>
      <p:pic>
        <p:nvPicPr>
          <p:cNvPr id="41" name="图片 40">
            <a:extLst>
              <a:ext uri="{FF2B5EF4-FFF2-40B4-BE49-F238E27FC236}">
                <a16:creationId xmlns:a16="http://schemas.microsoft.com/office/drawing/2014/main" id="{774BAE7B-2BA5-A940-A217-25E520FF0858}"/>
              </a:ext>
            </a:extLst>
          </p:cNvPr>
          <p:cNvPicPr>
            <a:picLocks noChangeAspect="1"/>
          </p:cNvPicPr>
          <p:nvPr/>
        </p:nvPicPr>
        <p:blipFill>
          <a:blip r:embed="rId4"/>
          <a:stretch>
            <a:fillRect/>
          </a:stretch>
        </p:blipFill>
        <p:spPr>
          <a:xfrm>
            <a:off x="9585888" y="4298154"/>
            <a:ext cx="419100" cy="546100"/>
          </a:xfrm>
          <a:prstGeom prst="rect">
            <a:avLst/>
          </a:prstGeom>
        </p:spPr>
      </p:pic>
    </p:spTree>
    <p:extLst>
      <p:ext uri="{BB962C8B-B14F-4D97-AF65-F5344CB8AC3E}">
        <p14:creationId xmlns:p14="http://schemas.microsoft.com/office/powerpoint/2010/main" val="3239355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DA3C5-85FF-3248-B26C-38B2A8537D1C}"/>
              </a:ext>
            </a:extLst>
          </p:cNvPr>
          <p:cNvSpPr>
            <a:spLocks noGrp="1"/>
          </p:cNvSpPr>
          <p:nvPr>
            <p:ph type="title"/>
          </p:nvPr>
        </p:nvSpPr>
        <p:spPr/>
        <p:txBody>
          <a:bodyPr/>
          <a:lstStyle/>
          <a:p>
            <a:r>
              <a:rPr kumimoji="1" lang="zh-CN" altLang="en-US" dirty="0"/>
              <a:t>多方安全计算</a:t>
            </a:r>
          </a:p>
        </p:txBody>
      </p:sp>
      <p:sp>
        <p:nvSpPr>
          <p:cNvPr id="3" name="内容占位符 2">
            <a:extLst>
              <a:ext uri="{FF2B5EF4-FFF2-40B4-BE49-F238E27FC236}">
                <a16:creationId xmlns:a16="http://schemas.microsoft.com/office/drawing/2014/main" id="{EFAAC5A9-FE85-E04E-96B5-DF3EB1B058BF}"/>
              </a:ext>
            </a:extLst>
          </p:cNvPr>
          <p:cNvSpPr>
            <a:spLocks noGrp="1"/>
          </p:cNvSpPr>
          <p:nvPr>
            <p:ph sz="half" idx="1"/>
          </p:nvPr>
        </p:nvSpPr>
        <p:spPr/>
        <p:txBody>
          <a:bodyPr/>
          <a:lstStyle/>
          <a:p>
            <a:r>
              <a:rPr kumimoji="1" lang="zh-CN" altLang="en-US" dirty="0"/>
              <a:t>两方或多方联合计算</a:t>
            </a:r>
            <a:endParaRPr kumimoji="1" lang="en-US" altLang="zh-CN" dirty="0"/>
          </a:p>
          <a:p>
            <a:r>
              <a:rPr kumimoji="1" lang="zh-CN" altLang="en-US" dirty="0"/>
              <a:t>数据不泄漏</a:t>
            </a:r>
            <a:endParaRPr kumimoji="1" lang="en-US" altLang="zh-CN" dirty="0"/>
          </a:p>
          <a:p>
            <a:pPr lvl="1"/>
            <a:r>
              <a:rPr kumimoji="1" lang="zh-CN" altLang="en-US" dirty="0"/>
              <a:t>盲化或秘密分享</a:t>
            </a:r>
            <a:endParaRPr kumimoji="1" lang="en-US" altLang="zh-CN" dirty="0"/>
          </a:p>
          <a:p>
            <a:r>
              <a:rPr kumimoji="1" lang="zh-CN" altLang="en-US" dirty="0"/>
              <a:t>多种模式</a:t>
            </a:r>
            <a:endParaRPr kumimoji="1" lang="en-US" altLang="zh-CN" dirty="0"/>
          </a:p>
          <a:p>
            <a:pPr lvl="1"/>
            <a:r>
              <a:rPr kumimoji="1" lang="en-US" altLang="zh-CN" dirty="0"/>
              <a:t>Two Server Model</a:t>
            </a:r>
          </a:p>
          <a:p>
            <a:pPr lvl="2"/>
            <a:r>
              <a:rPr kumimoji="1" lang="zh-CN" altLang="en-US" dirty="0"/>
              <a:t>多用于联合建模</a:t>
            </a:r>
            <a:endParaRPr kumimoji="1" lang="en-US" altLang="zh-CN" dirty="0"/>
          </a:p>
          <a:p>
            <a:pPr lvl="1"/>
            <a:r>
              <a:rPr kumimoji="1" lang="en-US" altLang="zh-CN" dirty="0"/>
              <a:t>(2,4)-RASS</a:t>
            </a:r>
          </a:p>
        </p:txBody>
      </p:sp>
      <p:sp>
        <p:nvSpPr>
          <p:cNvPr id="4" name="内容占位符 3">
            <a:extLst>
              <a:ext uri="{FF2B5EF4-FFF2-40B4-BE49-F238E27FC236}">
                <a16:creationId xmlns:a16="http://schemas.microsoft.com/office/drawing/2014/main" id="{E14BF4A8-C7BF-B445-8DD8-263F556EDA06}"/>
              </a:ext>
            </a:extLst>
          </p:cNvPr>
          <p:cNvSpPr>
            <a:spLocks noGrp="1"/>
          </p:cNvSpPr>
          <p:nvPr>
            <p:ph sz="half" idx="2"/>
          </p:nvPr>
        </p:nvSpPr>
        <p:spPr/>
        <p:txBody>
          <a:bodyPr/>
          <a:lstStyle/>
          <a:p>
            <a:r>
              <a:rPr kumimoji="1" lang="zh-CN" altLang="en-US" dirty="0"/>
              <a:t>两大基石</a:t>
            </a:r>
            <a:endParaRPr kumimoji="1" lang="en-US" altLang="zh-CN" dirty="0"/>
          </a:p>
          <a:p>
            <a:pPr lvl="1"/>
            <a:r>
              <a:rPr kumimoji="1" lang="zh-CN" altLang="en-US" dirty="0"/>
              <a:t>秘密分享</a:t>
            </a:r>
            <a:endParaRPr kumimoji="1" lang="en-US" altLang="zh-CN" dirty="0"/>
          </a:p>
          <a:p>
            <a:pPr lvl="1"/>
            <a:r>
              <a:rPr kumimoji="1" lang="en-US" altLang="zh-CN" dirty="0"/>
              <a:t>Beaver’s Triple</a:t>
            </a:r>
            <a:endParaRPr kumimoji="1" lang="zh-CN" altLang="en-US" dirty="0"/>
          </a:p>
        </p:txBody>
      </p:sp>
    </p:spTree>
    <p:extLst>
      <p:ext uri="{BB962C8B-B14F-4D97-AF65-F5344CB8AC3E}">
        <p14:creationId xmlns:p14="http://schemas.microsoft.com/office/powerpoint/2010/main" val="5448507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66A40A-EA5C-A446-B65E-99D8E01FC770}"/>
              </a:ext>
            </a:extLst>
          </p:cNvPr>
          <p:cNvSpPr>
            <a:spLocks noGrp="1"/>
          </p:cNvSpPr>
          <p:nvPr>
            <p:ph type="title"/>
          </p:nvPr>
        </p:nvSpPr>
        <p:spPr/>
        <p:txBody>
          <a:bodyPr/>
          <a:lstStyle/>
          <a:p>
            <a:r>
              <a:rPr kumimoji="1" lang="zh-CN" altLang="en-US" dirty="0"/>
              <a:t>秘密分享（</a:t>
            </a:r>
            <a:r>
              <a:rPr kumimoji="1" lang="en-US" altLang="zh-CN" dirty="0"/>
              <a:t>Secret Sharing)</a:t>
            </a:r>
            <a:endParaRPr kumimoji="1" lang="zh-CN" altLang="en-US" dirty="0"/>
          </a:p>
        </p:txBody>
      </p:sp>
      <p:pic>
        <p:nvPicPr>
          <p:cNvPr id="6" name="内容占位符 5">
            <a:extLst>
              <a:ext uri="{FF2B5EF4-FFF2-40B4-BE49-F238E27FC236}">
                <a16:creationId xmlns:a16="http://schemas.microsoft.com/office/drawing/2014/main" id="{CABF4CEA-543E-E64E-A2EA-F4BE8765764A}"/>
              </a:ext>
            </a:extLst>
          </p:cNvPr>
          <p:cNvPicPr>
            <a:picLocks noGrp="1" noChangeAspect="1"/>
          </p:cNvPicPr>
          <p:nvPr>
            <p:ph sz="half" idx="1"/>
          </p:nvPr>
        </p:nvPicPr>
        <p:blipFill>
          <a:blip r:embed="rId3"/>
          <a:stretch>
            <a:fillRect/>
          </a:stretch>
        </p:blipFill>
        <p:spPr>
          <a:xfrm>
            <a:off x="838200" y="1690688"/>
            <a:ext cx="5181600" cy="3541712"/>
          </a:xfrm>
        </p:spPr>
      </p:pic>
      <p:sp>
        <p:nvSpPr>
          <p:cNvPr id="4" name="内容占位符 3">
            <a:extLst>
              <a:ext uri="{FF2B5EF4-FFF2-40B4-BE49-F238E27FC236}">
                <a16:creationId xmlns:a16="http://schemas.microsoft.com/office/drawing/2014/main" id="{41F10774-824D-6A45-B5DB-2CCCDCE9C1DE}"/>
              </a:ext>
            </a:extLst>
          </p:cNvPr>
          <p:cNvSpPr>
            <a:spLocks noGrp="1"/>
          </p:cNvSpPr>
          <p:nvPr>
            <p:ph sz="half" idx="2"/>
          </p:nvPr>
        </p:nvSpPr>
        <p:spPr>
          <a:xfrm>
            <a:off x="6172200" y="1825625"/>
            <a:ext cx="5613400" cy="4351338"/>
          </a:xfrm>
        </p:spPr>
        <p:txBody>
          <a:bodyPr/>
          <a:lstStyle/>
          <a:p>
            <a:r>
              <a:rPr kumimoji="1" lang="zh-CN" altLang="en-US" dirty="0"/>
              <a:t>秘密分享</a:t>
            </a:r>
            <a:endParaRPr kumimoji="1" lang="en-US" altLang="zh-CN" dirty="0"/>
          </a:p>
          <a:p>
            <a:pPr lvl="1"/>
            <a:r>
              <a:rPr kumimoji="1" lang="en-US" altLang="zh-CN" dirty="0"/>
              <a:t>x = z1 +z2</a:t>
            </a:r>
          </a:p>
          <a:p>
            <a:r>
              <a:rPr kumimoji="1" lang="zh-CN" altLang="en-US" dirty="0"/>
              <a:t>加法</a:t>
            </a:r>
            <a:endParaRPr kumimoji="1" lang="en-US" altLang="zh-CN" dirty="0"/>
          </a:p>
          <a:p>
            <a:pPr lvl="1"/>
            <a:r>
              <a:rPr kumimoji="1" lang="en-US" altLang="zh-CN" dirty="0"/>
              <a:t>x = x1 + x2</a:t>
            </a:r>
          </a:p>
          <a:p>
            <a:pPr lvl="1"/>
            <a:r>
              <a:rPr kumimoji="1" lang="en-US" altLang="zh-CN" dirty="0"/>
              <a:t>y = y1 + y2</a:t>
            </a:r>
          </a:p>
          <a:p>
            <a:pPr lvl="1"/>
            <a:r>
              <a:rPr kumimoji="1" lang="en-US" altLang="zh-CN" dirty="0"/>
              <a:t>x + y = (x1+y1)+(x2+y2) = z1 + z2</a:t>
            </a:r>
          </a:p>
          <a:p>
            <a:r>
              <a:rPr kumimoji="1" lang="zh-CN" altLang="en-US" dirty="0"/>
              <a:t>乘法怎么办？</a:t>
            </a:r>
            <a:endParaRPr kumimoji="1" lang="en-US" altLang="zh-CN" dirty="0"/>
          </a:p>
        </p:txBody>
      </p:sp>
      <p:pic>
        <p:nvPicPr>
          <p:cNvPr id="8" name="图片 7">
            <a:extLst>
              <a:ext uri="{FF2B5EF4-FFF2-40B4-BE49-F238E27FC236}">
                <a16:creationId xmlns:a16="http://schemas.microsoft.com/office/drawing/2014/main" id="{579242C4-DD37-2B4A-A0CF-31415CCA7A99}"/>
              </a:ext>
            </a:extLst>
          </p:cNvPr>
          <p:cNvPicPr>
            <a:picLocks noChangeAspect="1"/>
          </p:cNvPicPr>
          <p:nvPr/>
        </p:nvPicPr>
        <p:blipFill>
          <a:blip r:embed="rId4"/>
          <a:stretch>
            <a:fillRect/>
          </a:stretch>
        </p:blipFill>
        <p:spPr>
          <a:xfrm>
            <a:off x="7569200" y="4834465"/>
            <a:ext cx="3937000" cy="1968500"/>
          </a:xfrm>
          <a:prstGeom prst="rect">
            <a:avLst/>
          </a:prstGeom>
        </p:spPr>
      </p:pic>
    </p:spTree>
    <p:extLst>
      <p:ext uri="{BB962C8B-B14F-4D97-AF65-F5344CB8AC3E}">
        <p14:creationId xmlns:p14="http://schemas.microsoft.com/office/powerpoint/2010/main" val="4717744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5C412D-26FF-444F-A1B7-4ED58408A390}"/>
              </a:ext>
            </a:extLst>
          </p:cNvPr>
          <p:cNvSpPr>
            <a:spLocks noGrp="1"/>
          </p:cNvSpPr>
          <p:nvPr>
            <p:ph type="title"/>
          </p:nvPr>
        </p:nvSpPr>
        <p:spPr>
          <a:xfrm>
            <a:off x="838200" y="365126"/>
            <a:ext cx="10515600" cy="786342"/>
          </a:xfrm>
        </p:spPr>
        <p:txBody>
          <a:bodyPr/>
          <a:lstStyle/>
          <a:p>
            <a:r>
              <a:rPr kumimoji="1" lang="zh-CN" altLang="en-US" dirty="0"/>
              <a:t>乘法秘密分享</a:t>
            </a:r>
          </a:p>
        </p:txBody>
      </p:sp>
      <p:sp>
        <p:nvSpPr>
          <p:cNvPr id="3" name="内容占位符 2">
            <a:extLst>
              <a:ext uri="{FF2B5EF4-FFF2-40B4-BE49-F238E27FC236}">
                <a16:creationId xmlns:a16="http://schemas.microsoft.com/office/drawing/2014/main" id="{CD4CD585-C62D-AE4B-B7CA-90BECF9E11C8}"/>
              </a:ext>
            </a:extLst>
          </p:cNvPr>
          <p:cNvSpPr>
            <a:spLocks noGrp="1"/>
          </p:cNvSpPr>
          <p:nvPr>
            <p:ph sz="half" idx="1"/>
          </p:nvPr>
        </p:nvSpPr>
        <p:spPr>
          <a:xfrm>
            <a:off x="760941" y="1247933"/>
            <a:ext cx="5181600" cy="4351338"/>
          </a:xfrm>
        </p:spPr>
        <p:txBody>
          <a:bodyPr/>
          <a:lstStyle/>
          <a:p>
            <a:r>
              <a:rPr kumimoji="1" lang="zh-CN" altLang="en-US" dirty="0"/>
              <a:t>假设：</a:t>
            </a:r>
            <a:endParaRPr kumimoji="1" lang="en-US" altLang="zh-CN" dirty="0"/>
          </a:p>
          <a:p>
            <a:pPr lvl="1"/>
            <a:r>
              <a:rPr kumimoji="1" lang="en-US" altLang="zh-CN" dirty="0"/>
              <a:t>A</a:t>
            </a:r>
            <a:r>
              <a:rPr kumimoji="1" lang="zh-CN" altLang="en-US" dirty="0"/>
              <a:t>方有</a:t>
            </a:r>
            <a:r>
              <a:rPr kumimoji="1" lang="en-US" altLang="zh-CN" dirty="0"/>
              <a:t>x, B</a:t>
            </a:r>
            <a:r>
              <a:rPr kumimoji="1" lang="zh-CN" altLang="en-US" dirty="0"/>
              <a:t>方有</a:t>
            </a:r>
            <a:r>
              <a:rPr kumimoji="1" lang="en-US" altLang="zh-CN" dirty="0"/>
              <a:t>y</a:t>
            </a:r>
          </a:p>
          <a:p>
            <a:pPr lvl="1"/>
            <a:r>
              <a:rPr kumimoji="1" lang="zh-CN" altLang="en-US" dirty="0"/>
              <a:t>双方已得到了一对秘密分享的三元组 </a:t>
            </a:r>
            <a:r>
              <a:rPr kumimoji="1" lang="en-US" altLang="zh-CN" dirty="0"/>
              <a:t>a, b, c</a:t>
            </a:r>
            <a:r>
              <a:rPr kumimoji="1" lang="zh-CN" altLang="en-US" dirty="0"/>
              <a:t>，其中</a:t>
            </a:r>
            <a:r>
              <a:rPr kumimoji="1" lang="en-US" altLang="zh-CN" dirty="0"/>
              <a:t>c=ab</a:t>
            </a:r>
          </a:p>
          <a:p>
            <a:pPr lvl="1"/>
            <a:r>
              <a:rPr kumimoji="1" lang="zh-CN" altLang="en-US" dirty="0"/>
              <a:t>即</a:t>
            </a:r>
            <a:endParaRPr kumimoji="1" lang="en-US" altLang="zh-CN" dirty="0"/>
          </a:p>
          <a:p>
            <a:pPr lvl="2"/>
            <a:r>
              <a:rPr kumimoji="1" lang="en-US" altLang="zh-CN" dirty="0"/>
              <a:t>A</a:t>
            </a:r>
            <a:r>
              <a:rPr kumimoji="1" lang="zh-CN" altLang="en-US" dirty="0"/>
              <a:t>方： </a:t>
            </a:r>
            <a:r>
              <a:rPr kumimoji="1" lang="en-US" altLang="zh-CN" dirty="0" err="1"/>
              <a:t>a</a:t>
            </a:r>
            <a:r>
              <a:rPr kumimoji="1" lang="en-US" altLang="zh-CN" baseline="-25000" dirty="0" err="1"/>
              <a:t>A</a:t>
            </a:r>
            <a:r>
              <a:rPr kumimoji="1" lang="en-US" altLang="zh-CN" dirty="0" err="1"/>
              <a:t>,b</a:t>
            </a:r>
            <a:r>
              <a:rPr kumimoji="1" lang="en-US" altLang="zh-CN" baseline="-25000" dirty="0" err="1"/>
              <a:t>A,</a:t>
            </a:r>
            <a:r>
              <a:rPr kumimoji="1" lang="en-US" altLang="zh-CN" dirty="0" err="1"/>
              <a:t>c</a:t>
            </a:r>
            <a:r>
              <a:rPr kumimoji="1" lang="en-US" altLang="zh-CN" baseline="-25000" dirty="0" err="1"/>
              <a:t>A</a:t>
            </a:r>
            <a:endParaRPr kumimoji="1" lang="en-US" altLang="zh-CN" baseline="-25000" dirty="0"/>
          </a:p>
          <a:p>
            <a:pPr lvl="2"/>
            <a:r>
              <a:rPr kumimoji="1" lang="en-US" altLang="zh-CN" dirty="0"/>
              <a:t>B</a:t>
            </a:r>
            <a:r>
              <a:rPr kumimoji="1" lang="zh-CN" altLang="en-US" dirty="0"/>
              <a:t>方：</a:t>
            </a:r>
            <a:r>
              <a:rPr kumimoji="1" lang="en-US" altLang="zh-CN" dirty="0" err="1"/>
              <a:t>a</a:t>
            </a:r>
            <a:r>
              <a:rPr kumimoji="1" lang="en-US" altLang="zh-CN" baseline="-25000" dirty="0" err="1"/>
              <a:t>B</a:t>
            </a:r>
            <a:r>
              <a:rPr kumimoji="1" lang="en-US" altLang="zh-CN" dirty="0" err="1"/>
              <a:t>,b</a:t>
            </a:r>
            <a:r>
              <a:rPr kumimoji="1" lang="en-US" altLang="zh-CN" baseline="-25000" dirty="0" err="1"/>
              <a:t>B</a:t>
            </a:r>
            <a:r>
              <a:rPr kumimoji="1" lang="en-US" altLang="zh-CN" dirty="0" err="1"/>
              <a:t>,c</a:t>
            </a:r>
            <a:r>
              <a:rPr kumimoji="1" lang="en-US" altLang="zh-CN" baseline="-25000" dirty="0" err="1"/>
              <a:t>B</a:t>
            </a:r>
            <a:endParaRPr kumimoji="1" lang="en-US" altLang="zh-CN" dirty="0"/>
          </a:p>
          <a:p>
            <a:r>
              <a:rPr kumimoji="1" lang="zh-CN" altLang="en-US" dirty="0"/>
              <a:t>求解：</a:t>
            </a:r>
            <a:endParaRPr kumimoji="1" lang="en-US" altLang="zh-CN" dirty="0"/>
          </a:p>
          <a:p>
            <a:pPr lvl="1"/>
            <a:r>
              <a:rPr kumimoji="1" lang="zh-CN" altLang="en-US" dirty="0"/>
              <a:t>不泄漏数据求</a:t>
            </a:r>
            <a:r>
              <a:rPr kumimoji="1" lang="en-US" altLang="zh-CN" dirty="0"/>
              <a:t>z1, z2</a:t>
            </a:r>
          </a:p>
          <a:p>
            <a:pPr lvl="1"/>
            <a:r>
              <a:rPr kumimoji="1" lang="en-US" altLang="zh-CN" dirty="0" err="1"/>
              <a:t>xy</a:t>
            </a:r>
            <a:r>
              <a:rPr kumimoji="1" lang="en-US" altLang="zh-CN" dirty="0"/>
              <a:t> = z1 + z2</a:t>
            </a:r>
          </a:p>
        </p:txBody>
      </p:sp>
      <p:sp>
        <p:nvSpPr>
          <p:cNvPr id="4" name="内容占位符 3">
            <a:extLst>
              <a:ext uri="{FF2B5EF4-FFF2-40B4-BE49-F238E27FC236}">
                <a16:creationId xmlns:a16="http://schemas.microsoft.com/office/drawing/2014/main" id="{45AA9688-349D-0946-99A5-DAEA9AFE38FE}"/>
              </a:ext>
            </a:extLst>
          </p:cNvPr>
          <p:cNvSpPr>
            <a:spLocks noGrp="1"/>
          </p:cNvSpPr>
          <p:nvPr>
            <p:ph sz="half" idx="2"/>
          </p:nvPr>
        </p:nvSpPr>
        <p:spPr>
          <a:xfrm>
            <a:off x="6172198" y="1151468"/>
            <a:ext cx="6189133" cy="4351338"/>
          </a:xfrm>
        </p:spPr>
        <p:txBody>
          <a:bodyPr/>
          <a:lstStyle/>
          <a:p>
            <a:r>
              <a:rPr kumimoji="1" lang="zh-CN" altLang="en-US" dirty="0"/>
              <a:t>原理</a:t>
            </a:r>
            <a:endParaRPr kumimoji="1" lang="en-US" altLang="zh-CN" dirty="0"/>
          </a:p>
          <a:p>
            <a:pPr lvl="1"/>
            <a:r>
              <a:rPr kumimoji="1" lang="en-US" altLang="zh-CN" dirty="0"/>
              <a:t>d = x-a</a:t>
            </a:r>
          </a:p>
          <a:p>
            <a:pPr lvl="1"/>
            <a:r>
              <a:rPr kumimoji="1" lang="en-US" altLang="zh-CN" dirty="0"/>
              <a:t>e = y -b </a:t>
            </a:r>
          </a:p>
          <a:p>
            <a:pPr lvl="1"/>
            <a:r>
              <a:rPr kumimoji="1" lang="en-US" altLang="zh-CN" dirty="0"/>
              <a:t> </a:t>
            </a:r>
            <a:r>
              <a:rPr kumimoji="1" lang="en-US" altLang="zh-CN" dirty="0" err="1"/>
              <a:t>xy</a:t>
            </a:r>
            <a:r>
              <a:rPr kumimoji="1" lang="en-US" altLang="zh-CN" dirty="0"/>
              <a:t> = ((x-a)+a)*((y-b)+b)=(</a:t>
            </a:r>
            <a:r>
              <a:rPr kumimoji="1" lang="en-US" altLang="zh-CN" dirty="0" err="1"/>
              <a:t>d+a</a:t>
            </a:r>
            <a:r>
              <a:rPr kumimoji="1" lang="en-US" altLang="zh-CN" dirty="0"/>
              <a:t>)*(</a:t>
            </a:r>
            <a:r>
              <a:rPr kumimoji="1" lang="en-US" altLang="zh-CN" dirty="0" err="1"/>
              <a:t>e+b</a:t>
            </a:r>
            <a:r>
              <a:rPr kumimoji="1" lang="en-US" altLang="zh-CN" dirty="0"/>
              <a:t>)</a:t>
            </a:r>
          </a:p>
          <a:p>
            <a:pPr lvl="1"/>
            <a:r>
              <a:rPr kumimoji="1" lang="zh-CN" altLang="en-US" dirty="0"/>
              <a:t>先盲化，盲化后的数据可公开</a:t>
            </a:r>
            <a:endParaRPr kumimoji="1" lang="en-US" altLang="zh-CN" dirty="0"/>
          </a:p>
          <a:p>
            <a:r>
              <a:rPr kumimoji="1" lang="zh-CN" altLang="en-US" dirty="0"/>
              <a:t>方法：</a:t>
            </a:r>
          </a:p>
        </p:txBody>
      </p:sp>
      <p:pic>
        <p:nvPicPr>
          <p:cNvPr id="5" name="图片 4">
            <a:extLst>
              <a:ext uri="{FF2B5EF4-FFF2-40B4-BE49-F238E27FC236}">
                <a16:creationId xmlns:a16="http://schemas.microsoft.com/office/drawing/2014/main" id="{A37A9F87-A63F-7E4C-984C-4A214C8D1CA0}"/>
              </a:ext>
            </a:extLst>
          </p:cNvPr>
          <p:cNvPicPr/>
          <p:nvPr/>
        </p:nvPicPr>
        <p:blipFill>
          <a:blip r:embed="rId2">
            <a:extLst>
              <a:ext uri="{28A0092B-C50C-407E-A947-70E740481C1C}">
                <a14:useLocalDpi xmlns:a14="http://schemas.microsoft.com/office/drawing/2010/main" val="0"/>
              </a:ext>
            </a:extLst>
          </a:blip>
          <a:stretch>
            <a:fillRect/>
          </a:stretch>
        </p:blipFill>
        <p:spPr>
          <a:xfrm>
            <a:off x="6631514" y="3662045"/>
            <a:ext cx="5270500" cy="3195955"/>
          </a:xfrm>
          <a:prstGeom prst="rect">
            <a:avLst/>
          </a:prstGeom>
        </p:spPr>
      </p:pic>
      <p:cxnSp>
        <p:nvCxnSpPr>
          <p:cNvPr id="7" name="直线箭头连接符 6">
            <a:extLst>
              <a:ext uri="{FF2B5EF4-FFF2-40B4-BE49-F238E27FC236}">
                <a16:creationId xmlns:a16="http://schemas.microsoft.com/office/drawing/2014/main" id="{D532FE54-BE45-7A48-B2A1-AF3ABC57590F}"/>
              </a:ext>
            </a:extLst>
          </p:cNvPr>
          <p:cNvCxnSpPr/>
          <p:nvPr/>
        </p:nvCxnSpPr>
        <p:spPr>
          <a:xfrm flipV="1">
            <a:off x="5418667" y="5502806"/>
            <a:ext cx="2082800" cy="4915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152E6D6D-CBE3-5340-94EA-25174A1D747F}"/>
              </a:ext>
            </a:extLst>
          </p:cNvPr>
          <p:cNvCxnSpPr>
            <a:cxnSpLocks/>
          </p:cNvCxnSpPr>
          <p:nvPr/>
        </p:nvCxnSpPr>
        <p:spPr>
          <a:xfrm flipV="1">
            <a:off x="5418667" y="5765009"/>
            <a:ext cx="2082800" cy="22939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65CA394-E8F0-B548-9C11-D542A8E3A947}"/>
              </a:ext>
            </a:extLst>
          </p:cNvPr>
          <p:cNvSpPr txBox="1"/>
          <p:nvPr/>
        </p:nvSpPr>
        <p:spPr>
          <a:xfrm>
            <a:off x="4772336" y="5896637"/>
            <a:ext cx="646331" cy="369332"/>
          </a:xfrm>
          <a:prstGeom prst="rect">
            <a:avLst/>
          </a:prstGeom>
          <a:noFill/>
        </p:spPr>
        <p:txBody>
          <a:bodyPr wrap="none" rtlCol="0">
            <a:spAutoFit/>
          </a:bodyPr>
          <a:lstStyle/>
          <a:p>
            <a:r>
              <a:rPr kumimoji="1" lang="zh-CN" altLang="en-US" dirty="0"/>
              <a:t>盲化</a:t>
            </a:r>
          </a:p>
        </p:txBody>
      </p:sp>
    </p:spTree>
    <p:extLst>
      <p:ext uri="{BB962C8B-B14F-4D97-AF65-F5344CB8AC3E}">
        <p14:creationId xmlns:p14="http://schemas.microsoft.com/office/powerpoint/2010/main" val="20117756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7" name="表格 76">
            <a:extLst>
              <a:ext uri="{FF2B5EF4-FFF2-40B4-BE49-F238E27FC236}">
                <a16:creationId xmlns:a16="http://schemas.microsoft.com/office/drawing/2014/main" id="{5F3A810F-A789-AD4E-86F7-AC6FD4F01ABC}"/>
              </a:ext>
            </a:extLst>
          </p:cNvPr>
          <p:cNvGraphicFramePr>
            <a:graphicFrameLocks noGrp="1"/>
          </p:cNvGraphicFramePr>
          <p:nvPr/>
        </p:nvGraphicFramePr>
        <p:xfrm>
          <a:off x="226829" y="1091470"/>
          <a:ext cx="9990667" cy="5726464"/>
        </p:xfrm>
        <a:graphic>
          <a:graphicData uri="http://schemas.openxmlformats.org/drawingml/2006/table">
            <a:tbl>
              <a:tblPr firstRow="1" bandRow="1">
                <a:tableStyleId>{5C22544A-7EE6-4342-B048-85BDC9FD1C3A}</a:tableStyleId>
              </a:tblPr>
              <a:tblGrid>
                <a:gridCol w="1158062">
                  <a:extLst>
                    <a:ext uri="{9D8B030D-6E8A-4147-A177-3AD203B41FA5}">
                      <a16:colId xmlns:a16="http://schemas.microsoft.com/office/drawing/2014/main" val="3936124831"/>
                    </a:ext>
                  </a:extLst>
                </a:gridCol>
                <a:gridCol w="4724816">
                  <a:extLst>
                    <a:ext uri="{9D8B030D-6E8A-4147-A177-3AD203B41FA5}">
                      <a16:colId xmlns:a16="http://schemas.microsoft.com/office/drawing/2014/main" val="1098018957"/>
                    </a:ext>
                  </a:extLst>
                </a:gridCol>
                <a:gridCol w="4107789">
                  <a:extLst>
                    <a:ext uri="{9D8B030D-6E8A-4147-A177-3AD203B41FA5}">
                      <a16:colId xmlns:a16="http://schemas.microsoft.com/office/drawing/2014/main" val="3365975943"/>
                    </a:ext>
                  </a:extLst>
                </a:gridCol>
              </a:tblGrid>
              <a:tr h="558800">
                <a:tc>
                  <a:txBody>
                    <a:bodyPr/>
                    <a:lstStyle/>
                    <a:p>
                      <a:endParaRPr lang="zh-CN" altLang="en-US" dirty="0"/>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235824522"/>
                  </a:ext>
                </a:extLst>
              </a:tr>
              <a:tr h="2450494">
                <a:tc>
                  <a:txBody>
                    <a:bodyPr/>
                    <a:lstStyle/>
                    <a:p>
                      <a:endParaRPr lang="zh-CN" altLang="en-US" dirty="0"/>
                    </a:p>
                  </a:txBody>
                  <a:tcPr/>
                </a:tc>
                <a:tc>
                  <a:txBody>
                    <a:bodyPr/>
                    <a:lstStyle/>
                    <a:p>
                      <a:endParaRPr lang="zh-CN" altLang="en-US" dirty="0"/>
                    </a:p>
                  </a:txBody>
                  <a:tcPr/>
                </a:tc>
                <a:tc>
                  <a:txBody>
                    <a:bodyPr/>
                    <a:lstStyle/>
                    <a:p>
                      <a:endParaRPr lang="zh-CN" altLang="en-US"/>
                    </a:p>
                  </a:txBody>
                  <a:tcPr/>
                </a:tc>
                <a:extLst>
                  <a:ext uri="{0D108BD9-81ED-4DB2-BD59-A6C34878D82A}">
                    <a16:rowId xmlns:a16="http://schemas.microsoft.com/office/drawing/2014/main" val="1291981666"/>
                  </a:ext>
                </a:extLst>
              </a:tr>
              <a:tr h="1797930">
                <a:tc>
                  <a:txBody>
                    <a:bodyPr/>
                    <a:lstStyle/>
                    <a:p>
                      <a:endParaRPr lang="zh-CN" altLang="en-US"/>
                    </a:p>
                  </a:txBody>
                  <a:tcPr/>
                </a:tc>
                <a:tc>
                  <a:txBody>
                    <a:bodyPr/>
                    <a:lstStyle/>
                    <a:p>
                      <a:endParaRPr lang="zh-CN" altLang="en-US" dirty="0"/>
                    </a:p>
                  </a:txBody>
                  <a:tcPr/>
                </a:tc>
                <a:tc>
                  <a:txBody>
                    <a:bodyPr/>
                    <a:lstStyle/>
                    <a:p>
                      <a:endParaRPr lang="zh-CN" altLang="en-US" dirty="0"/>
                    </a:p>
                  </a:txBody>
                  <a:tcPr/>
                </a:tc>
                <a:extLst>
                  <a:ext uri="{0D108BD9-81ED-4DB2-BD59-A6C34878D82A}">
                    <a16:rowId xmlns:a16="http://schemas.microsoft.com/office/drawing/2014/main" val="3580073137"/>
                  </a:ext>
                </a:extLst>
              </a:tr>
              <a:tr h="919240">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442572787"/>
                  </a:ext>
                </a:extLst>
              </a:tr>
            </a:tbl>
          </a:graphicData>
        </a:graphic>
      </p:graphicFrame>
      <p:sp>
        <p:nvSpPr>
          <p:cNvPr id="2" name="标题 1">
            <a:extLst>
              <a:ext uri="{FF2B5EF4-FFF2-40B4-BE49-F238E27FC236}">
                <a16:creationId xmlns:a16="http://schemas.microsoft.com/office/drawing/2014/main" id="{E3320E10-CFDC-D54A-A7FD-60E4F7D09EB0}"/>
              </a:ext>
            </a:extLst>
          </p:cNvPr>
          <p:cNvSpPr>
            <a:spLocks noGrp="1"/>
          </p:cNvSpPr>
          <p:nvPr>
            <p:ph type="title" idx="4294967295"/>
          </p:nvPr>
        </p:nvSpPr>
        <p:spPr>
          <a:xfrm>
            <a:off x="0" y="365126"/>
            <a:ext cx="10515600" cy="551910"/>
          </a:xfrm>
        </p:spPr>
        <p:txBody>
          <a:bodyPr>
            <a:normAutofit fontScale="90000"/>
          </a:bodyPr>
          <a:lstStyle/>
          <a:p>
            <a:r>
              <a:rPr kumimoji="1" lang="zh-CN" altLang="en-US" dirty="0"/>
              <a:t>比较：联邦学习和多方安全计算的异同</a:t>
            </a:r>
          </a:p>
        </p:txBody>
      </p:sp>
      <p:sp>
        <p:nvSpPr>
          <p:cNvPr id="11" name="文本框 10">
            <a:extLst>
              <a:ext uri="{FF2B5EF4-FFF2-40B4-BE49-F238E27FC236}">
                <a16:creationId xmlns:a16="http://schemas.microsoft.com/office/drawing/2014/main" id="{1A158387-C464-9948-987E-14FFF799654F}"/>
              </a:ext>
            </a:extLst>
          </p:cNvPr>
          <p:cNvSpPr txBox="1"/>
          <p:nvPr/>
        </p:nvSpPr>
        <p:spPr>
          <a:xfrm>
            <a:off x="3284872" y="1323137"/>
            <a:ext cx="1107996" cy="369332"/>
          </a:xfrm>
          <a:prstGeom prst="rect">
            <a:avLst/>
          </a:prstGeom>
          <a:noFill/>
        </p:spPr>
        <p:txBody>
          <a:bodyPr wrap="none" rtlCol="0">
            <a:spAutoFit/>
          </a:bodyPr>
          <a:lstStyle/>
          <a:p>
            <a:r>
              <a:rPr kumimoji="1" lang="zh-CN" altLang="en-US" dirty="0"/>
              <a:t>联邦学习</a:t>
            </a:r>
          </a:p>
        </p:txBody>
      </p:sp>
      <p:sp>
        <p:nvSpPr>
          <p:cNvPr id="19" name="文本框 18">
            <a:extLst>
              <a:ext uri="{FF2B5EF4-FFF2-40B4-BE49-F238E27FC236}">
                <a16:creationId xmlns:a16="http://schemas.microsoft.com/office/drawing/2014/main" id="{09F67543-04D8-1347-962A-D1E0CEE7D8C6}"/>
              </a:ext>
            </a:extLst>
          </p:cNvPr>
          <p:cNvSpPr txBox="1"/>
          <p:nvPr/>
        </p:nvSpPr>
        <p:spPr>
          <a:xfrm>
            <a:off x="359947" y="2508002"/>
            <a:ext cx="647934" cy="369332"/>
          </a:xfrm>
          <a:prstGeom prst="rect">
            <a:avLst/>
          </a:prstGeom>
          <a:noFill/>
        </p:spPr>
        <p:txBody>
          <a:bodyPr wrap="none" rtlCol="0">
            <a:spAutoFit/>
          </a:bodyPr>
          <a:lstStyle/>
          <a:p>
            <a:r>
              <a:rPr kumimoji="1" lang="zh-CN" altLang="en-US" dirty="0"/>
              <a:t>加法</a:t>
            </a:r>
          </a:p>
        </p:txBody>
      </p:sp>
      <p:sp>
        <p:nvSpPr>
          <p:cNvPr id="21" name="文本框 20">
            <a:extLst>
              <a:ext uri="{FF2B5EF4-FFF2-40B4-BE49-F238E27FC236}">
                <a16:creationId xmlns:a16="http://schemas.microsoft.com/office/drawing/2014/main" id="{2C280317-D6A9-F346-98C8-0CD769CF87FB}"/>
              </a:ext>
            </a:extLst>
          </p:cNvPr>
          <p:cNvSpPr txBox="1"/>
          <p:nvPr/>
        </p:nvSpPr>
        <p:spPr>
          <a:xfrm>
            <a:off x="309777" y="4516997"/>
            <a:ext cx="646331" cy="369332"/>
          </a:xfrm>
          <a:prstGeom prst="rect">
            <a:avLst/>
          </a:prstGeom>
          <a:noFill/>
        </p:spPr>
        <p:txBody>
          <a:bodyPr wrap="none" rtlCol="0">
            <a:spAutoFit/>
          </a:bodyPr>
          <a:lstStyle/>
          <a:p>
            <a:r>
              <a:rPr kumimoji="1" lang="zh-CN" altLang="en-US" dirty="0"/>
              <a:t>乘法</a:t>
            </a:r>
          </a:p>
        </p:txBody>
      </p:sp>
      <p:grpSp>
        <p:nvGrpSpPr>
          <p:cNvPr id="78" name="组合 77">
            <a:extLst>
              <a:ext uri="{FF2B5EF4-FFF2-40B4-BE49-F238E27FC236}">
                <a16:creationId xmlns:a16="http://schemas.microsoft.com/office/drawing/2014/main" id="{517C45A9-517D-5941-970E-0E39314CBE23}"/>
              </a:ext>
            </a:extLst>
          </p:cNvPr>
          <p:cNvGrpSpPr/>
          <p:nvPr/>
        </p:nvGrpSpPr>
        <p:grpSpPr>
          <a:xfrm>
            <a:off x="2042422" y="2096941"/>
            <a:ext cx="3309277" cy="2042427"/>
            <a:chOff x="3160022" y="2484561"/>
            <a:chExt cx="3309277" cy="2042427"/>
          </a:xfrm>
        </p:grpSpPr>
        <p:cxnSp>
          <p:nvCxnSpPr>
            <p:cNvPr id="6" name="直线连接符 5">
              <a:extLst>
                <a:ext uri="{FF2B5EF4-FFF2-40B4-BE49-F238E27FC236}">
                  <a16:creationId xmlns:a16="http://schemas.microsoft.com/office/drawing/2014/main" id="{4C6CEFD8-B5FD-F540-90C3-7856EE524F57}"/>
                </a:ext>
              </a:extLst>
            </p:cNvPr>
            <p:cNvCxnSpPr>
              <a:cxnSpLocks/>
            </p:cNvCxnSpPr>
            <p:nvPr/>
          </p:nvCxnSpPr>
          <p:spPr>
            <a:xfrm>
              <a:off x="4023535" y="2907435"/>
              <a:ext cx="1865870" cy="0"/>
            </a:xfrm>
            <a:prstGeom prst="line">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982216B3-E27A-8A41-9CC2-7869760A225F}"/>
                </a:ext>
              </a:extLst>
            </p:cNvPr>
            <p:cNvCxnSpPr/>
            <p:nvPr/>
          </p:nvCxnSpPr>
          <p:spPr>
            <a:xfrm>
              <a:off x="5889405" y="2907435"/>
              <a:ext cx="0" cy="121508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469FB172-8783-0146-AEA1-5DD29A1BDD47}"/>
                </a:ext>
              </a:extLst>
            </p:cNvPr>
            <p:cNvSpPr txBox="1"/>
            <p:nvPr/>
          </p:nvSpPr>
          <p:spPr>
            <a:xfrm>
              <a:off x="4171640" y="2484561"/>
              <a:ext cx="1569660" cy="369332"/>
            </a:xfrm>
            <a:prstGeom prst="rect">
              <a:avLst/>
            </a:prstGeom>
            <a:noFill/>
          </p:spPr>
          <p:txBody>
            <a:bodyPr wrap="none" rtlCol="0">
              <a:spAutoFit/>
            </a:bodyPr>
            <a:lstStyle/>
            <a:p>
              <a:r>
                <a:rPr kumimoji="1" lang="zh-CN" altLang="en-US" dirty="0"/>
                <a:t>加性同态加密</a:t>
              </a:r>
            </a:p>
          </p:txBody>
        </p:sp>
        <p:cxnSp>
          <p:nvCxnSpPr>
            <p:cNvPr id="14" name="直线连接符 13">
              <a:extLst>
                <a:ext uri="{FF2B5EF4-FFF2-40B4-BE49-F238E27FC236}">
                  <a16:creationId xmlns:a16="http://schemas.microsoft.com/office/drawing/2014/main" id="{8AFF1701-AD89-4142-8842-C0403AC231C3}"/>
                </a:ext>
              </a:extLst>
            </p:cNvPr>
            <p:cNvCxnSpPr>
              <a:cxnSpLocks/>
            </p:cNvCxnSpPr>
            <p:nvPr/>
          </p:nvCxnSpPr>
          <p:spPr>
            <a:xfrm>
              <a:off x="4023535" y="4117024"/>
              <a:ext cx="1865870" cy="0"/>
            </a:xfrm>
            <a:prstGeom prst="line">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126FBC52-5413-0849-82A9-CDF23A3EEFCB}"/>
                </a:ext>
              </a:extLst>
            </p:cNvPr>
            <p:cNvSpPr txBox="1"/>
            <p:nvPr/>
          </p:nvSpPr>
          <p:spPr>
            <a:xfrm>
              <a:off x="6045785" y="3205995"/>
              <a:ext cx="423514" cy="523220"/>
            </a:xfrm>
            <a:prstGeom prst="rect">
              <a:avLst/>
            </a:prstGeom>
            <a:noFill/>
          </p:spPr>
          <p:txBody>
            <a:bodyPr wrap="none" rtlCol="0">
              <a:spAutoFit/>
            </a:bodyPr>
            <a:lstStyle/>
            <a:p>
              <a:r>
                <a:rPr kumimoji="1" lang="en-US" altLang="zh-CN" sz="2800" dirty="0"/>
                <a:t>+</a:t>
              </a:r>
              <a:endParaRPr kumimoji="1" lang="zh-CN" altLang="en-US" sz="2800" dirty="0"/>
            </a:p>
          </p:txBody>
        </p:sp>
        <p:cxnSp>
          <p:nvCxnSpPr>
            <p:cNvPr id="16" name="直线箭头连接符 15">
              <a:extLst>
                <a:ext uri="{FF2B5EF4-FFF2-40B4-BE49-F238E27FC236}">
                  <a16:creationId xmlns:a16="http://schemas.microsoft.com/office/drawing/2014/main" id="{2A1F3F68-EDE7-4E48-AF29-41985D072B90}"/>
                </a:ext>
              </a:extLst>
            </p:cNvPr>
            <p:cNvCxnSpPr/>
            <p:nvPr/>
          </p:nvCxnSpPr>
          <p:spPr>
            <a:xfrm>
              <a:off x="4010263" y="2924598"/>
              <a:ext cx="0" cy="1215081"/>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49A376B-AB76-E949-B889-E4354D9B38EF}"/>
                </a:ext>
              </a:extLst>
            </p:cNvPr>
            <p:cNvSpPr txBox="1"/>
            <p:nvPr/>
          </p:nvSpPr>
          <p:spPr>
            <a:xfrm>
              <a:off x="4211002" y="4157656"/>
              <a:ext cx="1569660" cy="369332"/>
            </a:xfrm>
            <a:prstGeom prst="rect">
              <a:avLst/>
            </a:prstGeom>
            <a:noFill/>
          </p:spPr>
          <p:txBody>
            <a:bodyPr wrap="none" rtlCol="0">
              <a:spAutoFit/>
            </a:bodyPr>
            <a:lstStyle/>
            <a:p>
              <a:r>
                <a:rPr kumimoji="1" lang="zh-CN" altLang="en-US" dirty="0"/>
                <a:t>加性同态加密</a:t>
              </a:r>
            </a:p>
          </p:txBody>
        </p:sp>
        <p:sp>
          <p:nvSpPr>
            <p:cNvPr id="18" name="文本框 17">
              <a:extLst>
                <a:ext uri="{FF2B5EF4-FFF2-40B4-BE49-F238E27FC236}">
                  <a16:creationId xmlns:a16="http://schemas.microsoft.com/office/drawing/2014/main" id="{B623A02B-B96D-814E-8A51-62B3459DD043}"/>
                </a:ext>
              </a:extLst>
            </p:cNvPr>
            <p:cNvSpPr txBox="1"/>
            <p:nvPr/>
          </p:nvSpPr>
          <p:spPr>
            <a:xfrm>
              <a:off x="3607344" y="3205995"/>
              <a:ext cx="423514" cy="523220"/>
            </a:xfrm>
            <a:prstGeom prst="rect">
              <a:avLst/>
            </a:prstGeom>
            <a:noFill/>
          </p:spPr>
          <p:txBody>
            <a:bodyPr wrap="none" rtlCol="0">
              <a:spAutoFit/>
            </a:bodyPr>
            <a:lstStyle/>
            <a:p>
              <a:r>
                <a:rPr kumimoji="1" lang="en-US" altLang="zh-CN" sz="2800" dirty="0"/>
                <a:t>+</a:t>
              </a:r>
              <a:endParaRPr kumimoji="1" lang="zh-CN" altLang="en-US" sz="2800" dirty="0"/>
            </a:p>
          </p:txBody>
        </p:sp>
        <p:cxnSp>
          <p:nvCxnSpPr>
            <p:cNvPr id="20" name="直线箭头连接符 19">
              <a:extLst>
                <a:ext uri="{FF2B5EF4-FFF2-40B4-BE49-F238E27FC236}">
                  <a16:creationId xmlns:a16="http://schemas.microsoft.com/office/drawing/2014/main" id="{652C8DE8-890D-8147-8D02-CE14DE3ADE2A}"/>
                </a:ext>
              </a:extLst>
            </p:cNvPr>
            <p:cNvCxnSpPr/>
            <p:nvPr/>
          </p:nvCxnSpPr>
          <p:spPr>
            <a:xfrm>
              <a:off x="6045785" y="2870597"/>
              <a:ext cx="0" cy="1215081"/>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23B69865-B631-7141-9464-F25EF893DC3F}"/>
                </a:ext>
              </a:extLst>
            </p:cNvPr>
            <p:cNvSpPr txBox="1"/>
            <p:nvPr/>
          </p:nvSpPr>
          <p:spPr>
            <a:xfrm>
              <a:off x="3160022" y="2505370"/>
              <a:ext cx="1170513" cy="369332"/>
            </a:xfrm>
            <a:prstGeom prst="rect">
              <a:avLst/>
            </a:prstGeom>
            <a:noFill/>
          </p:spPr>
          <p:txBody>
            <a:bodyPr wrap="none" rtlCol="0">
              <a:spAutoFit/>
            </a:bodyPr>
            <a:lstStyle/>
            <a:p>
              <a:r>
                <a:rPr kumimoji="1" lang="zh-CN" altLang="en-US" dirty="0">
                  <a:solidFill>
                    <a:srgbClr val="FF0000"/>
                  </a:solidFill>
                </a:rPr>
                <a:t>已方数据 </a:t>
              </a:r>
            </a:p>
          </p:txBody>
        </p:sp>
      </p:grpSp>
      <p:sp>
        <p:nvSpPr>
          <p:cNvPr id="23" name="文本框 22">
            <a:extLst>
              <a:ext uri="{FF2B5EF4-FFF2-40B4-BE49-F238E27FC236}">
                <a16:creationId xmlns:a16="http://schemas.microsoft.com/office/drawing/2014/main" id="{58C8881D-1608-2140-9FB5-0929D79071A4}"/>
              </a:ext>
            </a:extLst>
          </p:cNvPr>
          <p:cNvSpPr txBox="1"/>
          <p:nvPr/>
        </p:nvSpPr>
        <p:spPr>
          <a:xfrm>
            <a:off x="4764482" y="1945501"/>
            <a:ext cx="1175322" cy="646331"/>
          </a:xfrm>
          <a:prstGeom prst="rect">
            <a:avLst/>
          </a:prstGeom>
          <a:noFill/>
        </p:spPr>
        <p:txBody>
          <a:bodyPr wrap="none" rtlCol="0">
            <a:spAutoFit/>
          </a:bodyPr>
          <a:lstStyle/>
          <a:p>
            <a:r>
              <a:rPr kumimoji="1" lang="zh-CN" altLang="en-US" dirty="0">
                <a:solidFill>
                  <a:schemeClr val="accent6">
                    <a:lumMod val="50000"/>
                  </a:schemeClr>
                </a:solidFill>
              </a:rPr>
              <a:t>对方数据</a:t>
            </a:r>
            <a:endParaRPr kumimoji="1" lang="en-US" altLang="zh-CN" dirty="0">
              <a:solidFill>
                <a:schemeClr val="accent6">
                  <a:lumMod val="50000"/>
                </a:schemeClr>
              </a:solidFill>
            </a:endParaRPr>
          </a:p>
          <a:p>
            <a:r>
              <a:rPr kumimoji="1" lang="en-US" altLang="zh-CN" dirty="0">
                <a:solidFill>
                  <a:schemeClr val="accent6">
                    <a:lumMod val="50000"/>
                  </a:schemeClr>
                </a:solidFill>
              </a:rPr>
              <a:t>(</a:t>
            </a:r>
            <a:r>
              <a:rPr kumimoji="1" lang="zh-CN" altLang="en-US" dirty="0">
                <a:solidFill>
                  <a:schemeClr val="accent6">
                    <a:lumMod val="50000"/>
                  </a:schemeClr>
                </a:solidFill>
              </a:rPr>
              <a:t>已加密）</a:t>
            </a:r>
            <a:endParaRPr kumimoji="1" lang="en-US" altLang="zh-CN" dirty="0">
              <a:solidFill>
                <a:schemeClr val="accent6">
                  <a:lumMod val="50000"/>
                </a:schemeClr>
              </a:solidFill>
            </a:endParaRPr>
          </a:p>
        </p:txBody>
      </p:sp>
      <p:sp>
        <p:nvSpPr>
          <p:cNvPr id="24" name="文本框 23">
            <a:extLst>
              <a:ext uri="{FF2B5EF4-FFF2-40B4-BE49-F238E27FC236}">
                <a16:creationId xmlns:a16="http://schemas.microsoft.com/office/drawing/2014/main" id="{098B07CC-E059-E24D-9C9D-F8F7E53734DC}"/>
              </a:ext>
            </a:extLst>
          </p:cNvPr>
          <p:cNvSpPr txBox="1"/>
          <p:nvPr/>
        </p:nvSpPr>
        <p:spPr>
          <a:xfrm>
            <a:off x="361550" y="5906597"/>
            <a:ext cx="646331" cy="369332"/>
          </a:xfrm>
          <a:prstGeom prst="rect">
            <a:avLst/>
          </a:prstGeom>
          <a:noFill/>
        </p:spPr>
        <p:txBody>
          <a:bodyPr wrap="none" rtlCol="0">
            <a:spAutoFit/>
          </a:bodyPr>
          <a:lstStyle/>
          <a:p>
            <a:r>
              <a:rPr kumimoji="1" lang="zh-CN" altLang="en-US" dirty="0"/>
              <a:t>还原</a:t>
            </a:r>
          </a:p>
        </p:txBody>
      </p:sp>
      <p:grpSp>
        <p:nvGrpSpPr>
          <p:cNvPr id="79" name="组合 78">
            <a:extLst>
              <a:ext uri="{FF2B5EF4-FFF2-40B4-BE49-F238E27FC236}">
                <a16:creationId xmlns:a16="http://schemas.microsoft.com/office/drawing/2014/main" id="{FAB2652D-B3F3-3249-8DA0-B3702EC1FE5F}"/>
              </a:ext>
            </a:extLst>
          </p:cNvPr>
          <p:cNvGrpSpPr/>
          <p:nvPr/>
        </p:nvGrpSpPr>
        <p:grpSpPr>
          <a:xfrm>
            <a:off x="2448132" y="4225569"/>
            <a:ext cx="2691135" cy="1581585"/>
            <a:chOff x="3476860" y="4644247"/>
            <a:chExt cx="2691135" cy="1581585"/>
          </a:xfrm>
        </p:grpSpPr>
        <p:cxnSp>
          <p:nvCxnSpPr>
            <p:cNvPr id="25" name="直线箭头连接符 24">
              <a:extLst>
                <a:ext uri="{FF2B5EF4-FFF2-40B4-BE49-F238E27FC236}">
                  <a16:creationId xmlns:a16="http://schemas.microsoft.com/office/drawing/2014/main" id="{E2C3EFB8-EF27-E04C-8A36-84F34BDAC9CA}"/>
                </a:ext>
              </a:extLst>
            </p:cNvPr>
            <p:cNvCxnSpPr>
              <a:cxnSpLocks/>
            </p:cNvCxnSpPr>
            <p:nvPr/>
          </p:nvCxnSpPr>
          <p:spPr>
            <a:xfrm>
              <a:off x="3607344" y="4644247"/>
              <a:ext cx="525853" cy="652293"/>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a:extLst>
                <a:ext uri="{FF2B5EF4-FFF2-40B4-BE49-F238E27FC236}">
                  <a16:creationId xmlns:a16="http://schemas.microsoft.com/office/drawing/2014/main" id="{2177D96F-D8B1-9045-B1C8-45E836349E3D}"/>
                </a:ext>
              </a:extLst>
            </p:cNvPr>
            <p:cNvCxnSpPr>
              <a:cxnSpLocks/>
            </p:cNvCxnSpPr>
            <p:nvPr/>
          </p:nvCxnSpPr>
          <p:spPr>
            <a:xfrm flipV="1">
              <a:off x="3476860" y="5296540"/>
              <a:ext cx="656337" cy="504568"/>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33008F64-D5A2-E145-AA68-7673CE0D98EB}"/>
                </a:ext>
              </a:extLst>
            </p:cNvPr>
            <p:cNvSpPr txBox="1"/>
            <p:nvPr/>
          </p:nvSpPr>
          <p:spPr>
            <a:xfrm>
              <a:off x="3748127" y="4644247"/>
              <a:ext cx="1107996" cy="369332"/>
            </a:xfrm>
            <a:prstGeom prst="rect">
              <a:avLst/>
            </a:prstGeom>
            <a:noFill/>
          </p:spPr>
          <p:txBody>
            <a:bodyPr wrap="none" rtlCol="0">
              <a:spAutoFit/>
            </a:bodyPr>
            <a:lstStyle/>
            <a:p>
              <a:r>
                <a:rPr kumimoji="1" lang="zh-CN" altLang="en-US" dirty="0"/>
                <a:t>我方数据</a:t>
              </a:r>
            </a:p>
          </p:txBody>
        </p:sp>
        <p:sp>
          <p:nvSpPr>
            <p:cNvPr id="33" name="文本框 32">
              <a:extLst>
                <a:ext uri="{FF2B5EF4-FFF2-40B4-BE49-F238E27FC236}">
                  <a16:creationId xmlns:a16="http://schemas.microsoft.com/office/drawing/2014/main" id="{32950236-2531-044F-907E-F43B53E49A0F}"/>
                </a:ext>
              </a:extLst>
            </p:cNvPr>
            <p:cNvSpPr txBox="1"/>
            <p:nvPr/>
          </p:nvSpPr>
          <p:spPr>
            <a:xfrm>
              <a:off x="3805028" y="5579501"/>
              <a:ext cx="1107996" cy="646331"/>
            </a:xfrm>
            <a:prstGeom prst="rect">
              <a:avLst/>
            </a:prstGeom>
            <a:noFill/>
          </p:spPr>
          <p:txBody>
            <a:bodyPr wrap="none" rtlCol="0">
              <a:spAutoFit/>
            </a:bodyPr>
            <a:lstStyle/>
            <a:p>
              <a:r>
                <a:rPr kumimoji="1" lang="zh-CN" altLang="en-US" dirty="0"/>
                <a:t>对方数据</a:t>
              </a:r>
              <a:endParaRPr kumimoji="1" lang="en-US" altLang="zh-CN" dirty="0"/>
            </a:p>
            <a:p>
              <a:r>
                <a:rPr kumimoji="1" lang="en-US" altLang="zh-CN" dirty="0"/>
                <a:t>(</a:t>
              </a:r>
              <a:r>
                <a:rPr kumimoji="1" lang="zh-CN" altLang="en-US" dirty="0"/>
                <a:t>已加密</a:t>
              </a:r>
              <a:r>
                <a:rPr kumimoji="1" lang="en-US" altLang="zh-CN" dirty="0"/>
                <a:t>)</a:t>
              </a:r>
              <a:endParaRPr kumimoji="1" lang="zh-CN" altLang="en-US" dirty="0"/>
            </a:p>
          </p:txBody>
        </p:sp>
        <p:cxnSp>
          <p:nvCxnSpPr>
            <p:cNvPr id="34" name="直线连接符 33">
              <a:extLst>
                <a:ext uri="{FF2B5EF4-FFF2-40B4-BE49-F238E27FC236}">
                  <a16:creationId xmlns:a16="http://schemas.microsoft.com/office/drawing/2014/main" id="{E56E313A-ABC2-0C47-B173-1145618B2F5D}"/>
                </a:ext>
              </a:extLst>
            </p:cNvPr>
            <p:cNvCxnSpPr>
              <a:cxnSpLocks/>
            </p:cNvCxnSpPr>
            <p:nvPr/>
          </p:nvCxnSpPr>
          <p:spPr>
            <a:xfrm>
              <a:off x="4302125" y="5332237"/>
              <a:ext cx="1865870" cy="0"/>
            </a:xfrm>
            <a:prstGeom prst="line">
              <a:avLst/>
            </a:prstGeom>
            <a:ln w="50800">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8B29A47A-F3A1-0046-81EA-9E4A3F6C8A73}"/>
                </a:ext>
              </a:extLst>
            </p:cNvPr>
            <p:cNvSpPr txBox="1"/>
            <p:nvPr/>
          </p:nvSpPr>
          <p:spPr>
            <a:xfrm>
              <a:off x="4995832" y="4970393"/>
              <a:ext cx="285656" cy="369332"/>
            </a:xfrm>
            <a:prstGeom prst="rect">
              <a:avLst/>
            </a:prstGeom>
            <a:noFill/>
          </p:spPr>
          <p:txBody>
            <a:bodyPr wrap="none" rtlCol="0">
              <a:spAutoFit/>
            </a:bodyPr>
            <a:lstStyle/>
            <a:p>
              <a:r>
                <a:rPr kumimoji="1" lang="en-US" altLang="zh-CN" dirty="0"/>
                <a:t>x</a:t>
              </a:r>
              <a:endParaRPr kumimoji="1" lang="zh-CN" altLang="en-US" dirty="0"/>
            </a:p>
          </p:txBody>
        </p:sp>
      </p:grpSp>
      <p:sp>
        <p:nvSpPr>
          <p:cNvPr id="36" name="文本框 35">
            <a:extLst>
              <a:ext uri="{FF2B5EF4-FFF2-40B4-BE49-F238E27FC236}">
                <a16:creationId xmlns:a16="http://schemas.microsoft.com/office/drawing/2014/main" id="{21604991-843C-C540-BB2E-6A4E515DE45B}"/>
              </a:ext>
            </a:extLst>
          </p:cNvPr>
          <p:cNvSpPr txBox="1"/>
          <p:nvPr/>
        </p:nvSpPr>
        <p:spPr>
          <a:xfrm>
            <a:off x="2998488" y="5998316"/>
            <a:ext cx="2262158" cy="369332"/>
          </a:xfrm>
          <a:prstGeom prst="rect">
            <a:avLst/>
          </a:prstGeom>
          <a:noFill/>
        </p:spPr>
        <p:txBody>
          <a:bodyPr wrap="none" rtlCol="0">
            <a:spAutoFit/>
          </a:bodyPr>
          <a:lstStyle/>
          <a:p>
            <a:r>
              <a:rPr kumimoji="1" lang="zh-CN" altLang="en-US" dirty="0"/>
              <a:t>一旦遇到递归就解密</a:t>
            </a:r>
          </a:p>
        </p:txBody>
      </p:sp>
      <p:sp>
        <p:nvSpPr>
          <p:cNvPr id="37" name="文本框 36">
            <a:extLst>
              <a:ext uri="{FF2B5EF4-FFF2-40B4-BE49-F238E27FC236}">
                <a16:creationId xmlns:a16="http://schemas.microsoft.com/office/drawing/2014/main" id="{732EDF91-A8CA-F643-952A-713716FA30B3}"/>
              </a:ext>
            </a:extLst>
          </p:cNvPr>
          <p:cNvSpPr txBox="1"/>
          <p:nvPr/>
        </p:nvSpPr>
        <p:spPr>
          <a:xfrm>
            <a:off x="6485466" y="1271689"/>
            <a:ext cx="654346" cy="369332"/>
          </a:xfrm>
          <a:prstGeom prst="rect">
            <a:avLst/>
          </a:prstGeom>
          <a:noFill/>
        </p:spPr>
        <p:txBody>
          <a:bodyPr wrap="none" rtlCol="0">
            <a:spAutoFit/>
          </a:bodyPr>
          <a:lstStyle/>
          <a:p>
            <a:r>
              <a:rPr kumimoji="1" lang="en-US" altLang="zh-CN" dirty="0"/>
              <a:t>MPC</a:t>
            </a:r>
            <a:endParaRPr kumimoji="1" lang="zh-CN" altLang="en-US" dirty="0"/>
          </a:p>
        </p:txBody>
      </p:sp>
      <p:grpSp>
        <p:nvGrpSpPr>
          <p:cNvPr id="59" name="组合 58">
            <a:extLst>
              <a:ext uri="{FF2B5EF4-FFF2-40B4-BE49-F238E27FC236}">
                <a16:creationId xmlns:a16="http://schemas.microsoft.com/office/drawing/2014/main" id="{8FDDF454-6F3C-2C44-812F-60E996B6D19D}"/>
              </a:ext>
            </a:extLst>
          </p:cNvPr>
          <p:cNvGrpSpPr/>
          <p:nvPr/>
        </p:nvGrpSpPr>
        <p:grpSpPr>
          <a:xfrm>
            <a:off x="6355440" y="1759238"/>
            <a:ext cx="3819004" cy="2428429"/>
            <a:chOff x="6115167" y="2059928"/>
            <a:chExt cx="3819004" cy="2428429"/>
          </a:xfrm>
        </p:grpSpPr>
        <p:cxnSp>
          <p:nvCxnSpPr>
            <p:cNvPr id="42" name="直线连接符 41">
              <a:extLst>
                <a:ext uri="{FF2B5EF4-FFF2-40B4-BE49-F238E27FC236}">
                  <a16:creationId xmlns:a16="http://schemas.microsoft.com/office/drawing/2014/main" id="{6685370A-D7F3-A24C-9FE2-D60ADA3A5F2B}"/>
                </a:ext>
              </a:extLst>
            </p:cNvPr>
            <p:cNvCxnSpPr>
              <a:cxnSpLocks/>
            </p:cNvCxnSpPr>
            <p:nvPr/>
          </p:nvCxnSpPr>
          <p:spPr>
            <a:xfrm>
              <a:off x="6997304" y="2518034"/>
              <a:ext cx="1865870" cy="0"/>
            </a:xfrm>
            <a:prstGeom prst="line">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id="{A56346EF-577F-9B44-B7FF-1821E5E284F4}"/>
                </a:ext>
              </a:extLst>
            </p:cNvPr>
            <p:cNvCxnSpPr>
              <a:cxnSpLocks/>
            </p:cNvCxnSpPr>
            <p:nvPr/>
          </p:nvCxnSpPr>
          <p:spPr>
            <a:xfrm>
              <a:off x="6997304" y="2631927"/>
              <a:ext cx="1865870" cy="11087"/>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898F20A1-748C-004B-AE6D-BA7B1E4DE3DC}"/>
                </a:ext>
              </a:extLst>
            </p:cNvPr>
            <p:cNvSpPr txBox="1"/>
            <p:nvPr/>
          </p:nvSpPr>
          <p:spPr>
            <a:xfrm>
              <a:off x="6115167" y="2059928"/>
              <a:ext cx="1271502" cy="369332"/>
            </a:xfrm>
            <a:prstGeom prst="rect">
              <a:avLst/>
            </a:prstGeom>
            <a:noFill/>
          </p:spPr>
          <p:txBody>
            <a:bodyPr wrap="none" rtlCol="0">
              <a:spAutoFit/>
            </a:bodyPr>
            <a:lstStyle/>
            <a:p>
              <a:r>
                <a:rPr kumimoji="1" lang="zh-CN" altLang="en-US" dirty="0">
                  <a:solidFill>
                    <a:srgbClr val="FF0000"/>
                  </a:solidFill>
                </a:rPr>
                <a:t>己方数据 </a:t>
              </a:r>
              <a:r>
                <a:rPr kumimoji="1" lang="en-US" altLang="zh-CN" dirty="0">
                  <a:solidFill>
                    <a:srgbClr val="FF0000"/>
                  </a:solidFill>
                </a:rPr>
                <a:t>x</a:t>
              </a:r>
              <a:endParaRPr kumimoji="1" lang="zh-CN" altLang="en-US" dirty="0">
                <a:solidFill>
                  <a:srgbClr val="FF0000"/>
                </a:solidFill>
              </a:endParaRPr>
            </a:p>
          </p:txBody>
        </p:sp>
        <p:sp>
          <p:nvSpPr>
            <p:cNvPr id="46" name="文本框 45">
              <a:extLst>
                <a:ext uri="{FF2B5EF4-FFF2-40B4-BE49-F238E27FC236}">
                  <a16:creationId xmlns:a16="http://schemas.microsoft.com/office/drawing/2014/main" id="{4FFA515D-A7CF-164C-A7C3-CCE2EE32C6B3}"/>
                </a:ext>
              </a:extLst>
            </p:cNvPr>
            <p:cNvSpPr txBox="1"/>
            <p:nvPr/>
          </p:nvSpPr>
          <p:spPr>
            <a:xfrm>
              <a:off x="6115167" y="2637470"/>
              <a:ext cx="1277914" cy="369332"/>
            </a:xfrm>
            <a:prstGeom prst="rect">
              <a:avLst/>
            </a:prstGeom>
            <a:noFill/>
          </p:spPr>
          <p:txBody>
            <a:bodyPr wrap="none" rtlCol="0">
              <a:spAutoFit/>
            </a:bodyPr>
            <a:lstStyle/>
            <a:p>
              <a:r>
                <a:rPr kumimoji="1" lang="zh-CN" altLang="en-US" dirty="0">
                  <a:solidFill>
                    <a:schemeClr val="accent6">
                      <a:lumMod val="50000"/>
                    </a:schemeClr>
                  </a:solidFill>
                </a:rPr>
                <a:t>对方数据</a:t>
              </a:r>
              <a:r>
                <a:rPr kumimoji="1" lang="en-US" altLang="zh-CN" dirty="0">
                  <a:solidFill>
                    <a:schemeClr val="accent6">
                      <a:lumMod val="50000"/>
                    </a:schemeClr>
                  </a:solidFill>
                </a:rPr>
                <a:t> y</a:t>
              </a:r>
            </a:p>
          </p:txBody>
        </p:sp>
        <p:sp>
          <p:nvSpPr>
            <p:cNvPr id="47" name="文本框 46">
              <a:extLst>
                <a:ext uri="{FF2B5EF4-FFF2-40B4-BE49-F238E27FC236}">
                  <a16:creationId xmlns:a16="http://schemas.microsoft.com/office/drawing/2014/main" id="{0A917A8D-2526-304F-AEF4-8A18E0507017}"/>
                </a:ext>
              </a:extLst>
            </p:cNvPr>
            <p:cNvSpPr txBox="1"/>
            <p:nvPr/>
          </p:nvSpPr>
          <p:spPr>
            <a:xfrm>
              <a:off x="7611081" y="2244594"/>
              <a:ext cx="646331" cy="646331"/>
            </a:xfrm>
            <a:prstGeom prst="rect">
              <a:avLst/>
            </a:prstGeom>
            <a:noFill/>
          </p:spPr>
          <p:txBody>
            <a:bodyPr wrap="none" rtlCol="0">
              <a:spAutoFit/>
            </a:bodyPr>
            <a:lstStyle/>
            <a:p>
              <a:r>
                <a:rPr kumimoji="1" lang="zh-CN" altLang="en-US" dirty="0"/>
                <a:t>秘密</a:t>
              </a:r>
              <a:endParaRPr kumimoji="1" lang="en-US" altLang="zh-CN" dirty="0"/>
            </a:p>
            <a:p>
              <a:r>
                <a:rPr kumimoji="1" lang="zh-CN" altLang="en-US" dirty="0"/>
                <a:t>分享</a:t>
              </a:r>
            </a:p>
          </p:txBody>
        </p:sp>
        <p:sp>
          <p:nvSpPr>
            <p:cNvPr id="48" name="文本框 47">
              <a:extLst>
                <a:ext uri="{FF2B5EF4-FFF2-40B4-BE49-F238E27FC236}">
                  <a16:creationId xmlns:a16="http://schemas.microsoft.com/office/drawing/2014/main" id="{518E4CD8-110A-0C4A-A3FE-C10714B0BD25}"/>
                </a:ext>
              </a:extLst>
            </p:cNvPr>
            <p:cNvSpPr txBox="1"/>
            <p:nvPr/>
          </p:nvSpPr>
          <p:spPr>
            <a:xfrm>
              <a:off x="9228529" y="2074151"/>
              <a:ext cx="692818" cy="369332"/>
            </a:xfrm>
            <a:prstGeom prst="rect">
              <a:avLst/>
            </a:prstGeom>
            <a:noFill/>
          </p:spPr>
          <p:txBody>
            <a:bodyPr wrap="none" rtlCol="0">
              <a:spAutoFit/>
            </a:bodyPr>
            <a:lstStyle/>
            <a:p>
              <a:r>
                <a:rPr kumimoji="1" lang="en-US" altLang="zh-CN" dirty="0">
                  <a:solidFill>
                    <a:srgbClr val="FF0000"/>
                  </a:solidFill>
                </a:rPr>
                <a:t>x1 x2</a:t>
              </a:r>
              <a:endParaRPr kumimoji="1" lang="zh-CN" altLang="en-US" dirty="0">
                <a:solidFill>
                  <a:srgbClr val="FF0000"/>
                </a:solidFill>
              </a:endParaRPr>
            </a:p>
          </p:txBody>
        </p:sp>
        <p:sp>
          <p:nvSpPr>
            <p:cNvPr id="49" name="文本框 48">
              <a:extLst>
                <a:ext uri="{FF2B5EF4-FFF2-40B4-BE49-F238E27FC236}">
                  <a16:creationId xmlns:a16="http://schemas.microsoft.com/office/drawing/2014/main" id="{245795C2-4E6C-5246-AFC5-FFD03B350F70}"/>
                </a:ext>
              </a:extLst>
            </p:cNvPr>
            <p:cNvSpPr txBox="1"/>
            <p:nvPr/>
          </p:nvSpPr>
          <p:spPr>
            <a:xfrm>
              <a:off x="9228529" y="2505093"/>
              <a:ext cx="705642" cy="369332"/>
            </a:xfrm>
            <a:prstGeom prst="rect">
              <a:avLst/>
            </a:prstGeom>
            <a:noFill/>
          </p:spPr>
          <p:txBody>
            <a:bodyPr wrap="none" rtlCol="0">
              <a:spAutoFit/>
            </a:bodyPr>
            <a:lstStyle/>
            <a:p>
              <a:r>
                <a:rPr kumimoji="1" lang="en-US" altLang="zh-CN" dirty="0">
                  <a:solidFill>
                    <a:schemeClr val="accent6">
                      <a:lumMod val="50000"/>
                    </a:schemeClr>
                  </a:solidFill>
                </a:rPr>
                <a:t>y1 y2</a:t>
              </a:r>
            </a:p>
          </p:txBody>
        </p:sp>
        <p:cxnSp>
          <p:nvCxnSpPr>
            <p:cNvPr id="53" name="直线箭头连接符 52">
              <a:extLst>
                <a:ext uri="{FF2B5EF4-FFF2-40B4-BE49-F238E27FC236}">
                  <a16:creationId xmlns:a16="http://schemas.microsoft.com/office/drawing/2014/main" id="{0D7E2634-5A46-7046-AFCE-32613CA15643}"/>
                </a:ext>
              </a:extLst>
            </p:cNvPr>
            <p:cNvCxnSpPr/>
            <p:nvPr/>
          </p:nvCxnSpPr>
          <p:spPr>
            <a:xfrm>
              <a:off x="8863174" y="2753212"/>
              <a:ext cx="0" cy="121508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5E93815-9AA2-FB40-9037-44CB592BF3D1}"/>
                </a:ext>
              </a:extLst>
            </p:cNvPr>
            <p:cNvSpPr txBox="1"/>
            <p:nvPr/>
          </p:nvSpPr>
          <p:spPr>
            <a:xfrm>
              <a:off x="9019554" y="3051772"/>
              <a:ext cx="423514" cy="523220"/>
            </a:xfrm>
            <a:prstGeom prst="rect">
              <a:avLst/>
            </a:prstGeom>
            <a:noFill/>
          </p:spPr>
          <p:txBody>
            <a:bodyPr wrap="none" rtlCol="0">
              <a:spAutoFit/>
            </a:bodyPr>
            <a:lstStyle/>
            <a:p>
              <a:r>
                <a:rPr kumimoji="1" lang="en-US" altLang="zh-CN" sz="2800" dirty="0"/>
                <a:t>+</a:t>
              </a:r>
              <a:endParaRPr kumimoji="1" lang="zh-CN" altLang="en-US" sz="2800" dirty="0"/>
            </a:p>
          </p:txBody>
        </p:sp>
        <p:cxnSp>
          <p:nvCxnSpPr>
            <p:cNvPr id="55" name="直线箭头连接符 54">
              <a:extLst>
                <a:ext uri="{FF2B5EF4-FFF2-40B4-BE49-F238E27FC236}">
                  <a16:creationId xmlns:a16="http://schemas.microsoft.com/office/drawing/2014/main" id="{4F21D738-170A-3247-8FD3-13BE58138D06}"/>
                </a:ext>
              </a:extLst>
            </p:cNvPr>
            <p:cNvCxnSpPr/>
            <p:nvPr/>
          </p:nvCxnSpPr>
          <p:spPr>
            <a:xfrm>
              <a:off x="9019554" y="2716374"/>
              <a:ext cx="0" cy="1215081"/>
            </a:xfrm>
            <a:prstGeom prst="straightConnector1">
              <a:avLst/>
            </a:prstGeom>
            <a:ln w="50800">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6" name="文本框 55">
              <a:extLst>
                <a:ext uri="{FF2B5EF4-FFF2-40B4-BE49-F238E27FC236}">
                  <a16:creationId xmlns:a16="http://schemas.microsoft.com/office/drawing/2014/main" id="{3C7CCE46-53E2-544B-8EE0-29BB5F793A0E}"/>
                </a:ext>
              </a:extLst>
            </p:cNvPr>
            <p:cNvSpPr txBox="1"/>
            <p:nvPr/>
          </p:nvSpPr>
          <p:spPr>
            <a:xfrm>
              <a:off x="7823200" y="3762688"/>
              <a:ext cx="1359668" cy="369332"/>
            </a:xfrm>
            <a:prstGeom prst="rect">
              <a:avLst/>
            </a:prstGeom>
            <a:noFill/>
          </p:spPr>
          <p:txBody>
            <a:bodyPr wrap="none" rtlCol="0">
              <a:spAutoFit/>
            </a:bodyPr>
            <a:lstStyle/>
            <a:p>
              <a:r>
                <a:rPr kumimoji="1" lang="en-US" altLang="zh-CN" dirty="0">
                  <a:solidFill>
                    <a:srgbClr val="FF0000"/>
                  </a:solidFill>
                </a:rPr>
                <a:t>z1 = x1 +y1</a:t>
              </a:r>
              <a:endParaRPr kumimoji="1" lang="zh-CN" altLang="en-US" dirty="0">
                <a:solidFill>
                  <a:srgbClr val="FF0000"/>
                </a:solidFill>
              </a:endParaRPr>
            </a:p>
          </p:txBody>
        </p:sp>
        <p:sp>
          <p:nvSpPr>
            <p:cNvPr id="57" name="文本框 56">
              <a:extLst>
                <a:ext uri="{FF2B5EF4-FFF2-40B4-BE49-F238E27FC236}">
                  <a16:creationId xmlns:a16="http://schemas.microsoft.com/office/drawing/2014/main" id="{658B9083-7F20-7343-ACCE-F1CBA3692EDA}"/>
                </a:ext>
              </a:extLst>
            </p:cNvPr>
            <p:cNvSpPr txBox="1"/>
            <p:nvPr/>
          </p:nvSpPr>
          <p:spPr>
            <a:xfrm>
              <a:off x="7868861" y="4119025"/>
              <a:ext cx="1359668" cy="369332"/>
            </a:xfrm>
            <a:prstGeom prst="rect">
              <a:avLst/>
            </a:prstGeom>
            <a:noFill/>
          </p:spPr>
          <p:txBody>
            <a:bodyPr wrap="none" rtlCol="0">
              <a:spAutoFit/>
            </a:bodyPr>
            <a:lstStyle/>
            <a:p>
              <a:r>
                <a:rPr kumimoji="1" lang="en-US" altLang="zh-CN" dirty="0">
                  <a:solidFill>
                    <a:schemeClr val="accent6">
                      <a:lumMod val="50000"/>
                    </a:schemeClr>
                  </a:solidFill>
                </a:rPr>
                <a:t>z2 = x2 +y2</a:t>
              </a:r>
              <a:endParaRPr kumimoji="1" lang="zh-CN" altLang="en-US" dirty="0">
                <a:solidFill>
                  <a:schemeClr val="accent6">
                    <a:lumMod val="50000"/>
                  </a:schemeClr>
                </a:solidFill>
              </a:endParaRPr>
            </a:p>
          </p:txBody>
        </p:sp>
      </p:grpSp>
      <p:sp>
        <p:nvSpPr>
          <p:cNvPr id="74" name="文本框 73">
            <a:extLst>
              <a:ext uri="{FF2B5EF4-FFF2-40B4-BE49-F238E27FC236}">
                <a16:creationId xmlns:a16="http://schemas.microsoft.com/office/drawing/2014/main" id="{FC09305F-F23F-3B43-A56F-CE9A332DD046}"/>
              </a:ext>
            </a:extLst>
          </p:cNvPr>
          <p:cNvSpPr txBox="1"/>
          <p:nvPr/>
        </p:nvSpPr>
        <p:spPr>
          <a:xfrm>
            <a:off x="6423172" y="4591772"/>
            <a:ext cx="1338828" cy="1200329"/>
          </a:xfrm>
          <a:prstGeom prst="rect">
            <a:avLst/>
          </a:prstGeom>
          <a:noFill/>
        </p:spPr>
        <p:txBody>
          <a:bodyPr wrap="none" rtlCol="0">
            <a:spAutoFit/>
          </a:bodyPr>
          <a:lstStyle/>
          <a:p>
            <a:r>
              <a:rPr kumimoji="1" lang="zh-CN" altLang="en-US" dirty="0"/>
              <a:t>利用三元组</a:t>
            </a:r>
            <a:endParaRPr kumimoji="1" lang="en-US" altLang="zh-CN" dirty="0"/>
          </a:p>
          <a:p>
            <a:r>
              <a:rPr kumimoji="1" lang="zh-CN" altLang="en-US" dirty="0"/>
              <a:t>秘密分享</a:t>
            </a:r>
            <a:endParaRPr kumimoji="1" lang="en-US" altLang="zh-CN" dirty="0"/>
          </a:p>
          <a:p>
            <a:endParaRPr kumimoji="1" lang="en-US" altLang="zh-CN" dirty="0"/>
          </a:p>
          <a:p>
            <a:r>
              <a:rPr kumimoji="1" lang="zh-CN" altLang="en-US" dirty="0"/>
              <a:t>复杂度高</a:t>
            </a:r>
            <a:endParaRPr kumimoji="1" lang="en-US" altLang="zh-CN" dirty="0"/>
          </a:p>
        </p:txBody>
      </p:sp>
      <p:sp>
        <p:nvSpPr>
          <p:cNvPr id="76" name="文本框 75">
            <a:extLst>
              <a:ext uri="{FF2B5EF4-FFF2-40B4-BE49-F238E27FC236}">
                <a16:creationId xmlns:a16="http://schemas.microsoft.com/office/drawing/2014/main" id="{97F05558-5438-5947-8064-F59E25D886B2}"/>
              </a:ext>
            </a:extLst>
          </p:cNvPr>
          <p:cNvSpPr txBox="1"/>
          <p:nvPr/>
        </p:nvSpPr>
        <p:spPr>
          <a:xfrm>
            <a:off x="6000383" y="5889940"/>
            <a:ext cx="4108817" cy="646331"/>
          </a:xfrm>
          <a:prstGeom prst="rect">
            <a:avLst/>
          </a:prstGeom>
          <a:noFill/>
        </p:spPr>
        <p:txBody>
          <a:bodyPr wrap="none" rtlCol="0">
            <a:spAutoFit/>
          </a:bodyPr>
          <a:lstStyle/>
          <a:p>
            <a:r>
              <a:rPr kumimoji="1" lang="zh-CN" altLang="en-US" dirty="0"/>
              <a:t>加法和乘法可以完成一切多项式运算，</a:t>
            </a:r>
            <a:endParaRPr kumimoji="1" lang="en-US" altLang="zh-CN" dirty="0"/>
          </a:p>
          <a:p>
            <a:r>
              <a:rPr kumimoji="1" lang="zh-CN" altLang="en-US" dirty="0"/>
              <a:t>只在需要结果时还原</a:t>
            </a:r>
          </a:p>
        </p:txBody>
      </p:sp>
    </p:spTree>
    <p:extLst>
      <p:ext uri="{BB962C8B-B14F-4D97-AF65-F5344CB8AC3E}">
        <p14:creationId xmlns:p14="http://schemas.microsoft.com/office/powerpoint/2010/main" val="3060477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627B9-A315-5946-BFB6-C0686B1636D3}"/>
              </a:ext>
            </a:extLst>
          </p:cNvPr>
          <p:cNvSpPr>
            <a:spLocks noGrp="1"/>
          </p:cNvSpPr>
          <p:nvPr>
            <p:ph type="title"/>
          </p:nvPr>
        </p:nvSpPr>
        <p:spPr/>
        <p:txBody>
          <a:bodyPr/>
          <a:lstStyle/>
          <a:p>
            <a:r>
              <a:rPr kumimoji="1" lang="zh-CN" altLang="en-US" dirty="0"/>
              <a:t>联邦学习和多方安全计算</a:t>
            </a:r>
          </a:p>
        </p:txBody>
      </p:sp>
      <p:sp>
        <p:nvSpPr>
          <p:cNvPr id="6" name="文本占位符 5">
            <a:extLst>
              <a:ext uri="{FF2B5EF4-FFF2-40B4-BE49-F238E27FC236}">
                <a16:creationId xmlns:a16="http://schemas.microsoft.com/office/drawing/2014/main" id="{A05034C3-5207-5346-B0BF-A1DB3E3A459E}"/>
              </a:ext>
            </a:extLst>
          </p:cNvPr>
          <p:cNvSpPr>
            <a:spLocks noGrp="1"/>
          </p:cNvSpPr>
          <p:nvPr>
            <p:ph type="body" idx="1"/>
          </p:nvPr>
        </p:nvSpPr>
        <p:spPr/>
        <p:txBody>
          <a:bodyPr/>
          <a:lstStyle/>
          <a:p>
            <a:r>
              <a:rPr kumimoji="1" lang="zh-CN" altLang="en-US" dirty="0"/>
              <a:t>联邦学习</a:t>
            </a:r>
          </a:p>
        </p:txBody>
      </p:sp>
      <p:sp>
        <p:nvSpPr>
          <p:cNvPr id="7" name="内容占位符 6">
            <a:extLst>
              <a:ext uri="{FF2B5EF4-FFF2-40B4-BE49-F238E27FC236}">
                <a16:creationId xmlns:a16="http://schemas.microsoft.com/office/drawing/2014/main" id="{8311729C-C3B5-E34E-8312-1891103B3CEC}"/>
              </a:ext>
            </a:extLst>
          </p:cNvPr>
          <p:cNvSpPr>
            <a:spLocks noGrp="1"/>
          </p:cNvSpPr>
          <p:nvPr>
            <p:ph sz="half" idx="2"/>
          </p:nvPr>
        </p:nvSpPr>
        <p:spPr/>
        <p:txBody>
          <a:bodyPr>
            <a:normAutofit fontScale="92500" lnSpcReduction="10000"/>
          </a:bodyPr>
          <a:lstStyle/>
          <a:p>
            <a:r>
              <a:rPr kumimoji="1" lang="zh-CN" altLang="en-US" dirty="0"/>
              <a:t>将机器学习装进联邦学习拢共分几步？</a:t>
            </a:r>
            <a:endParaRPr kumimoji="1" lang="en-US" altLang="zh-CN" dirty="0"/>
          </a:p>
          <a:p>
            <a:pPr lvl="1"/>
            <a:r>
              <a:rPr kumimoji="1" lang="zh-CN" altLang="en-US" dirty="0"/>
              <a:t>多项式化</a:t>
            </a:r>
            <a:endParaRPr kumimoji="1" lang="en-US" altLang="zh-CN" dirty="0"/>
          </a:p>
          <a:p>
            <a:pPr lvl="2"/>
            <a:r>
              <a:rPr kumimoji="1" lang="zh-CN" altLang="en-US" dirty="0"/>
              <a:t>将损失函数转换成多项式</a:t>
            </a:r>
            <a:endParaRPr kumimoji="1" lang="en-US" altLang="zh-CN" dirty="0"/>
          </a:p>
          <a:p>
            <a:pPr lvl="2"/>
            <a:r>
              <a:rPr kumimoji="1" lang="zh-CN" altLang="en-US" dirty="0"/>
              <a:t>将优化切割成多项式更新</a:t>
            </a:r>
            <a:endParaRPr kumimoji="1" lang="en-US" altLang="zh-CN" dirty="0"/>
          </a:p>
          <a:p>
            <a:pPr lvl="1"/>
            <a:r>
              <a:rPr kumimoji="1" lang="zh-CN" altLang="en-US" dirty="0"/>
              <a:t>线性化</a:t>
            </a:r>
            <a:endParaRPr kumimoji="1" lang="en-US" altLang="zh-CN" dirty="0"/>
          </a:p>
          <a:p>
            <a:pPr lvl="2"/>
            <a:r>
              <a:rPr kumimoji="1" lang="zh-CN" altLang="en-US" dirty="0"/>
              <a:t>半同态就是个线性密码</a:t>
            </a:r>
            <a:endParaRPr kumimoji="1" lang="en-US" altLang="zh-CN" dirty="0"/>
          </a:p>
          <a:p>
            <a:pPr lvl="2"/>
            <a:r>
              <a:rPr kumimoji="1" lang="zh-CN" altLang="en-US" dirty="0"/>
              <a:t>使用多项式基</a:t>
            </a:r>
            <a:endParaRPr kumimoji="1" lang="en-US" altLang="zh-CN" dirty="0"/>
          </a:p>
          <a:p>
            <a:pPr lvl="3"/>
            <a:r>
              <a:rPr kumimoji="1" lang="zh-CN" altLang="en-US" dirty="0"/>
              <a:t>遇到对方加密数据直接乘</a:t>
            </a:r>
            <a:endParaRPr kumimoji="1" lang="en-US" altLang="zh-CN" dirty="0"/>
          </a:p>
          <a:p>
            <a:pPr lvl="3"/>
            <a:r>
              <a:rPr kumimoji="1" lang="zh-CN" altLang="en-US" dirty="0"/>
              <a:t>否则明文计算后加密</a:t>
            </a:r>
            <a:endParaRPr kumimoji="1" lang="en-US" altLang="zh-CN" dirty="0"/>
          </a:p>
          <a:p>
            <a:pPr lvl="1"/>
            <a:r>
              <a:rPr kumimoji="1" lang="zh-CN" altLang="en-US" dirty="0"/>
              <a:t>遇到递归</a:t>
            </a:r>
            <a:r>
              <a:rPr kumimoji="1" lang="en-US" altLang="zh-CN" dirty="0"/>
              <a:t>/</a:t>
            </a:r>
            <a:r>
              <a:rPr kumimoji="1" lang="zh-CN" altLang="en-US" dirty="0"/>
              <a:t>非线性就还原</a:t>
            </a:r>
          </a:p>
        </p:txBody>
      </p:sp>
      <p:sp>
        <p:nvSpPr>
          <p:cNvPr id="8" name="文本占位符 7">
            <a:extLst>
              <a:ext uri="{FF2B5EF4-FFF2-40B4-BE49-F238E27FC236}">
                <a16:creationId xmlns:a16="http://schemas.microsoft.com/office/drawing/2014/main" id="{167F81D7-C7AC-F44A-9963-0926BEEE0A54}"/>
              </a:ext>
            </a:extLst>
          </p:cNvPr>
          <p:cNvSpPr>
            <a:spLocks noGrp="1"/>
          </p:cNvSpPr>
          <p:nvPr>
            <p:ph type="body" sz="quarter" idx="3"/>
          </p:nvPr>
        </p:nvSpPr>
        <p:spPr/>
        <p:txBody>
          <a:bodyPr/>
          <a:lstStyle/>
          <a:p>
            <a:r>
              <a:rPr kumimoji="1" lang="en-US" altLang="zh-CN" dirty="0"/>
              <a:t>MPC</a:t>
            </a:r>
            <a:endParaRPr kumimoji="1" lang="zh-CN" altLang="en-US" dirty="0"/>
          </a:p>
        </p:txBody>
      </p:sp>
      <p:sp>
        <p:nvSpPr>
          <p:cNvPr id="9" name="内容占位符 8">
            <a:extLst>
              <a:ext uri="{FF2B5EF4-FFF2-40B4-BE49-F238E27FC236}">
                <a16:creationId xmlns:a16="http://schemas.microsoft.com/office/drawing/2014/main" id="{AA94E7E5-D245-5D45-980B-1CC4F18E7A81}"/>
              </a:ext>
            </a:extLst>
          </p:cNvPr>
          <p:cNvSpPr>
            <a:spLocks noGrp="1"/>
          </p:cNvSpPr>
          <p:nvPr>
            <p:ph sz="quarter" idx="4"/>
          </p:nvPr>
        </p:nvSpPr>
        <p:spPr/>
        <p:txBody>
          <a:bodyPr>
            <a:normAutofit fontScale="92500" lnSpcReduction="10000"/>
          </a:bodyPr>
          <a:lstStyle/>
          <a:p>
            <a:r>
              <a:rPr kumimoji="1" lang="en-US" altLang="zh-CN" dirty="0"/>
              <a:t>MPC</a:t>
            </a:r>
            <a:r>
              <a:rPr kumimoji="1" lang="zh-CN" altLang="en-US" dirty="0"/>
              <a:t>的进化方向</a:t>
            </a:r>
            <a:endParaRPr kumimoji="1" lang="en-US" altLang="zh-CN" dirty="0"/>
          </a:p>
          <a:p>
            <a:pPr lvl="1"/>
            <a:r>
              <a:rPr kumimoji="1" lang="zh-CN" altLang="en-US" dirty="0"/>
              <a:t>减少乘法计算</a:t>
            </a:r>
            <a:endParaRPr kumimoji="1" lang="en-US" altLang="zh-CN" dirty="0"/>
          </a:p>
          <a:p>
            <a:pPr lvl="1"/>
            <a:r>
              <a:rPr kumimoji="1" lang="zh-CN" altLang="en-US" dirty="0"/>
              <a:t>优化乘法计算</a:t>
            </a:r>
          </a:p>
        </p:txBody>
      </p:sp>
      <p:pic>
        <p:nvPicPr>
          <p:cNvPr id="11" name="图片 10">
            <a:extLst>
              <a:ext uri="{FF2B5EF4-FFF2-40B4-BE49-F238E27FC236}">
                <a16:creationId xmlns:a16="http://schemas.microsoft.com/office/drawing/2014/main" id="{D040B4B3-B843-3F4F-B20B-3CC9A89D490E}"/>
              </a:ext>
            </a:extLst>
          </p:cNvPr>
          <p:cNvPicPr>
            <a:picLocks noChangeAspect="1"/>
          </p:cNvPicPr>
          <p:nvPr/>
        </p:nvPicPr>
        <p:blipFill>
          <a:blip r:embed="rId2"/>
          <a:stretch>
            <a:fillRect/>
          </a:stretch>
        </p:blipFill>
        <p:spPr>
          <a:xfrm>
            <a:off x="5997575" y="4830763"/>
            <a:ext cx="4864100" cy="1358900"/>
          </a:xfrm>
          <a:prstGeom prst="rect">
            <a:avLst/>
          </a:prstGeom>
        </p:spPr>
      </p:pic>
    </p:spTree>
    <p:extLst>
      <p:ext uri="{BB962C8B-B14F-4D97-AF65-F5344CB8AC3E}">
        <p14:creationId xmlns:p14="http://schemas.microsoft.com/office/powerpoint/2010/main" val="2388111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文本占位符 2"/>
          <p:cNvSpPr>
            <a:spLocks noGrp="1"/>
          </p:cNvSpPr>
          <p:nvPr>
            <p:ph type="body" sz="quarter" idx="3"/>
          </p:nvPr>
        </p:nvSpPr>
        <p:spPr>
          <a:xfrm>
            <a:off x="388375" y="972273"/>
            <a:ext cx="11383078" cy="5081285"/>
          </a:xfrm>
        </p:spPr>
        <p:txBody>
          <a:bodyPr/>
          <a:lstStyle/>
          <a:p>
            <a:endParaRPr lang="zh-CN" altLang="en-US"/>
          </a:p>
        </p:txBody>
      </p:sp>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46</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gradFill>
                  <a:gsLst>
                    <a:gs pos="0">
                      <a:srgbClr val="012D86"/>
                    </a:gs>
                    <a:gs pos="100000">
                      <a:srgbClr val="0E2557"/>
                    </a:gs>
                  </a:gsLst>
                  <a:lin ang="5400000" scaled="0"/>
                </a:gradFill>
              </a:rPr>
              <a:t>点击添加主题标题</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t="-3000" b="-3000"/>
          </a:stretch>
        </a:blipFill>
        <a:effectLst/>
      </p:bgPr>
    </p:bg>
    <p:spTree>
      <p:nvGrpSpPr>
        <p:cNvPr id="1" name=""/>
        <p:cNvGrpSpPr/>
        <p:nvPr/>
      </p:nvGrpSpPr>
      <p:grpSpPr>
        <a:xfrm>
          <a:off x="0" y="0"/>
          <a:ext cx="0" cy="0"/>
          <a:chOff x="0" y="0"/>
          <a:chExt cx="0" cy="0"/>
        </a:xfrm>
      </p:grpSpPr>
      <p:sp>
        <p:nvSpPr>
          <p:cNvPr id="7" name="标题 6"/>
          <p:cNvSpPr>
            <a:spLocks noGrp="1"/>
          </p:cNvSpPr>
          <p:nvPr>
            <p:ph type="ctrTitle"/>
          </p:nvPr>
        </p:nvSpPr>
        <p:spPr>
          <a:xfrm>
            <a:off x="1530414" y="3084661"/>
            <a:ext cx="9144000" cy="1006475"/>
          </a:xfrm>
        </p:spPr>
        <p:txBody>
          <a:bodyPr>
            <a:noAutofit/>
          </a:bodyPr>
          <a:lstStyle/>
          <a:p>
            <a:r>
              <a:rPr kumimoji="1" lang="en-US" altLang="zh-CN" sz="8000" dirty="0">
                <a:latin typeface="Arial" panose="020B0604020202020204" pitchFamily="34" charset="0"/>
                <a:cs typeface="Arial" panose="020B0604020202020204" pitchFamily="34" charset="0"/>
              </a:rPr>
              <a:t>THANKS</a:t>
            </a:r>
          </a:p>
        </p:txBody>
      </p:sp>
      <p:sp>
        <p:nvSpPr>
          <p:cNvPr id="4" name="幻灯片编号占位符 3"/>
          <p:cNvSpPr>
            <a:spLocks noGrp="1"/>
          </p:cNvSpPr>
          <p:nvPr>
            <p:ph type="sldNum" sz="quarter" idx="12"/>
          </p:nvPr>
        </p:nvSpPr>
        <p:spPr/>
        <p:txBody>
          <a:bodyPr/>
          <a:lstStyle/>
          <a:p>
            <a:fld id="{97033011-E018-0540-AE33-81D6F945271F}" type="slidenum">
              <a:rPr kumimoji="1" lang="zh-CN" altLang="en-US" smtClean="0"/>
              <a:t>47</a:t>
            </a:fld>
            <a:endParaRPr kumimoji="1"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4</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数据隐私与人工智能</a:t>
            </a:r>
          </a:p>
        </p:txBody>
      </p:sp>
      <p:sp>
        <p:nvSpPr>
          <p:cNvPr id="5" name="标题 1">
            <a:extLst>
              <a:ext uri="{FF2B5EF4-FFF2-40B4-BE49-F238E27FC236}">
                <a16:creationId xmlns:a16="http://schemas.microsoft.com/office/drawing/2014/main" id="{D7A8BE26-3E4A-3949-B352-FD48657150B2}"/>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2">
            <a:extLst>
              <a:ext uri="{FF2B5EF4-FFF2-40B4-BE49-F238E27FC236}">
                <a16:creationId xmlns:a16="http://schemas.microsoft.com/office/drawing/2014/main" id="{565C1862-2153-B445-88B4-8B9887DFB786}"/>
              </a:ext>
            </a:extLst>
          </p:cNvPr>
          <p:cNvSpPr txBox="1">
            <a:spLocks/>
          </p:cNvSpPr>
          <p:nvPr/>
        </p:nvSpPr>
        <p:spPr>
          <a:xfrm>
            <a:off x="838200" y="1825625"/>
            <a:ext cx="10515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欧盟</a:t>
            </a:r>
            <a:endParaRPr kumimoji="1" lang="en-US" altLang="zh-CN" dirty="0"/>
          </a:p>
          <a:p>
            <a:pPr lvl="1"/>
            <a:r>
              <a:rPr kumimoji="1" lang="en-US" altLang="zh-CN" dirty="0"/>
              <a:t>GPDR</a:t>
            </a:r>
          </a:p>
          <a:p>
            <a:r>
              <a:rPr kumimoji="1" lang="zh-CN" altLang="en-US" dirty="0"/>
              <a:t>中国</a:t>
            </a:r>
            <a:endParaRPr kumimoji="1" lang="en-US" altLang="zh-CN" dirty="0"/>
          </a:p>
          <a:p>
            <a:pPr lvl="1"/>
            <a:r>
              <a:rPr kumimoji="1" lang="zh-CN" altLang="en-US" dirty="0"/>
              <a:t>数据安全法</a:t>
            </a:r>
            <a:endParaRPr kumimoji="1" lang="en-US" altLang="zh-CN" dirty="0"/>
          </a:p>
          <a:p>
            <a:pPr lvl="2"/>
            <a:r>
              <a:rPr kumimoji="1" lang="zh-CN" altLang="en-US" dirty="0"/>
              <a:t>第二章：数据安全与发展</a:t>
            </a:r>
            <a:endParaRPr kumimoji="1" lang="en-US" altLang="zh-CN" dirty="0"/>
          </a:p>
          <a:p>
            <a:pPr lvl="3"/>
            <a:r>
              <a:rPr kumimoji="1" lang="zh-CN" altLang="en-US" dirty="0"/>
              <a:t>第十二条：国家坚持维护数据安全和促进数据开发利用并重，以数据开发利用和产业发展促进数据安全，以数据安全保障数据开发利用和产业发展</a:t>
            </a:r>
            <a:endParaRPr kumimoji="1" lang="en-US" altLang="zh-CN" dirty="0"/>
          </a:p>
        </p:txBody>
      </p:sp>
    </p:spTree>
    <p:extLst>
      <p:ext uri="{BB962C8B-B14F-4D97-AF65-F5344CB8AC3E}">
        <p14:creationId xmlns:p14="http://schemas.microsoft.com/office/powerpoint/2010/main" val="3168233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3ECBB9CD-7449-1445-968B-16908AFFFD28}"/>
              </a:ext>
            </a:extLst>
          </p:cNvPr>
          <p:cNvSpPr>
            <a:spLocks noGrp="1"/>
          </p:cNvSpPr>
          <p:nvPr>
            <p:ph type="body" idx="1"/>
          </p:nvPr>
        </p:nvSpPr>
        <p:spPr/>
        <p:txBody>
          <a:bodyPr/>
          <a:lstStyle/>
          <a:p>
            <a:r>
              <a:rPr kumimoji="1" lang="zh-CN" altLang="en-US" dirty="0"/>
              <a:t>业界曾尝试的方案</a:t>
            </a:r>
          </a:p>
        </p:txBody>
      </p:sp>
      <p:sp>
        <p:nvSpPr>
          <p:cNvPr id="8" name="内容占位符 7">
            <a:extLst>
              <a:ext uri="{FF2B5EF4-FFF2-40B4-BE49-F238E27FC236}">
                <a16:creationId xmlns:a16="http://schemas.microsoft.com/office/drawing/2014/main" id="{984BF672-2AE6-824A-ABF6-A9AD1C13BC10}"/>
              </a:ext>
            </a:extLst>
          </p:cNvPr>
          <p:cNvSpPr>
            <a:spLocks noGrp="1"/>
          </p:cNvSpPr>
          <p:nvPr>
            <p:ph sz="half" idx="2"/>
          </p:nvPr>
        </p:nvSpPr>
        <p:spPr/>
        <p:txBody>
          <a:bodyPr>
            <a:normAutofit fontScale="55000" lnSpcReduction="20000"/>
          </a:bodyPr>
          <a:lstStyle/>
          <a:p>
            <a:r>
              <a:rPr kumimoji="1" lang="zh-CN" altLang="en-US" dirty="0"/>
              <a:t>数据脱敏</a:t>
            </a:r>
            <a:endParaRPr kumimoji="1" lang="en-US" altLang="zh-CN" dirty="0"/>
          </a:p>
          <a:p>
            <a:pPr lvl="1"/>
            <a:r>
              <a:rPr kumimoji="1" lang="zh-CN" altLang="en-US" dirty="0"/>
              <a:t>不满足银行数据隐私要求</a:t>
            </a:r>
            <a:endParaRPr kumimoji="1" lang="en-US" altLang="zh-CN" dirty="0"/>
          </a:p>
          <a:p>
            <a:r>
              <a:rPr kumimoji="1" lang="zh-CN" altLang="en-US" dirty="0"/>
              <a:t>差分隐私</a:t>
            </a:r>
            <a:endParaRPr kumimoji="1" lang="en-US" altLang="zh-CN" dirty="0"/>
          </a:p>
          <a:p>
            <a:pPr lvl="1"/>
            <a:r>
              <a:rPr kumimoji="1" lang="zh-CN" altLang="en-US" dirty="0"/>
              <a:t>把隐私量化</a:t>
            </a:r>
            <a:endParaRPr kumimoji="1" lang="en-US" altLang="zh-CN" dirty="0"/>
          </a:p>
          <a:p>
            <a:pPr lvl="1"/>
            <a:r>
              <a:rPr kumimoji="1" lang="zh-CN" altLang="en-US" dirty="0"/>
              <a:t>缺点</a:t>
            </a:r>
            <a:endParaRPr kumimoji="1" lang="en-US" altLang="zh-CN" dirty="0"/>
          </a:p>
          <a:p>
            <a:pPr lvl="2"/>
            <a:r>
              <a:rPr kumimoji="1" lang="zh-CN" altLang="en-US" dirty="0"/>
              <a:t>不满足隐私要求</a:t>
            </a:r>
            <a:endParaRPr kumimoji="1" lang="en-US" altLang="zh-CN" dirty="0"/>
          </a:p>
          <a:p>
            <a:pPr lvl="2"/>
            <a:r>
              <a:rPr kumimoji="1" lang="zh-CN" altLang="en-US" dirty="0"/>
              <a:t>模型损失较大</a:t>
            </a:r>
            <a:endParaRPr kumimoji="1" lang="en-US" altLang="zh-CN" dirty="0"/>
          </a:p>
          <a:p>
            <a:r>
              <a:rPr kumimoji="1" lang="zh-CN" altLang="en-US" dirty="0"/>
              <a:t>可信计算</a:t>
            </a:r>
            <a:endParaRPr kumimoji="1" lang="en-US" altLang="zh-CN" dirty="0"/>
          </a:p>
          <a:p>
            <a:pPr lvl="1"/>
            <a:r>
              <a:rPr kumimoji="1" lang="zh-CN" altLang="en-US" dirty="0"/>
              <a:t>相信计算环境不相信人</a:t>
            </a:r>
            <a:endParaRPr kumimoji="1" lang="en-US" altLang="zh-CN" dirty="0"/>
          </a:p>
          <a:p>
            <a:pPr lvl="1"/>
            <a:r>
              <a:rPr kumimoji="1" lang="zh-CN" altLang="en-US" dirty="0"/>
              <a:t>缺点</a:t>
            </a:r>
            <a:endParaRPr kumimoji="1" lang="en-US" altLang="zh-CN" dirty="0"/>
          </a:p>
          <a:p>
            <a:pPr lvl="2"/>
            <a:r>
              <a:rPr kumimoji="1" lang="en-US" altLang="zh-CN" dirty="0"/>
              <a:t>Intel</a:t>
            </a:r>
            <a:r>
              <a:rPr kumimoji="1" lang="zh-CN" altLang="en-US" dirty="0"/>
              <a:t> </a:t>
            </a:r>
            <a:r>
              <a:rPr kumimoji="1" lang="en-US" altLang="zh-CN" dirty="0"/>
              <a:t>SGX</a:t>
            </a:r>
            <a:r>
              <a:rPr kumimoji="1" lang="zh-CN" altLang="en-US" dirty="0"/>
              <a:t>出现硬伤漏洞</a:t>
            </a:r>
            <a:endParaRPr kumimoji="1" lang="en-US" altLang="zh-CN" dirty="0"/>
          </a:p>
          <a:p>
            <a:pPr lvl="2"/>
            <a:r>
              <a:rPr kumimoji="1" lang="zh-CN" altLang="en-US" dirty="0"/>
              <a:t>蚂蚁已放弃</a:t>
            </a:r>
            <a:endParaRPr kumimoji="1" lang="en-US" altLang="zh-CN" dirty="0"/>
          </a:p>
          <a:p>
            <a:r>
              <a:rPr kumimoji="1" lang="zh-CN" altLang="en-US" dirty="0"/>
              <a:t>同态加密</a:t>
            </a:r>
            <a:endParaRPr kumimoji="1" lang="en-US" altLang="zh-CN" dirty="0"/>
          </a:p>
          <a:p>
            <a:pPr lvl="1"/>
            <a:r>
              <a:rPr kumimoji="1" lang="zh-CN" altLang="en-US" dirty="0"/>
              <a:t>可以在加密的情况下完成加法和乘法</a:t>
            </a:r>
            <a:endParaRPr kumimoji="1" lang="en-US" altLang="zh-CN" dirty="0"/>
          </a:p>
          <a:p>
            <a:pPr lvl="2"/>
            <a:r>
              <a:rPr kumimoji="1" lang="zh-CN" altLang="en-US" dirty="0"/>
              <a:t>从而</a:t>
            </a:r>
            <a:endParaRPr kumimoji="1" lang="en-US" altLang="zh-CN" dirty="0"/>
          </a:p>
          <a:p>
            <a:pPr lvl="1"/>
            <a:r>
              <a:rPr kumimoji="1" lang="zh-CN" altLang="en-US" dirty="0"/>
              <a:t>缺点</a:t>
            </a:r>
            <a:endParaRPr kumimoji="1" lang="en-US" altLang="zh-CN" dirty="0"/>
          </a:p>
          <a:p>
            <a:pPr lvl="2"/>
            <a:r>
              <a:rPr kumimoji="1" lang="zh-CN" altLang="en-US" dirty="0"/>
              <a:t>同态加密复杂度太高</a:t>
            </a:r>
            <a:endParaRPr kumimoji="1" lang="en-US" altLang="zh-CN" dirty="0"/>
          </a:p>
        </p:txBody>
      </p:sp>
      <p:sp>
        <p:nvSpPr>
          <p:cNvPr id="9" name="文本占位符 8">
            <a:extLst>
              <a:ext uri="{FF2B5EF4-FFF2-40B4-BE49-F238E27FC236}">
                <a16:creationId xmlns:a16="http://schemas.microsoft.com/office/drawing/2014/main" id="{CB12DC75-8CAC-3C45-B5EC-A373D8A5502E}"/>
              </a:ext>
            </a:extLst>
          </p:cNvPr>
          <p:cNvSpPr>
            <a:spLocks noGrp="1"/>
          </p:cNvSpPr>
          <p:nvPr>
            <p:ph type="body" sz="quarter" idx="3"/>
          </p:nvPr>
        </p:nvSpPr>
        <p:spPr/>
        <p:txBody>
          <a:bodyPr/>
          <a:lstStyle/>
          <a:p>
            <a:r>
              <a:rPr kumimoji="1" lang="zh-CN" altLang="en-US" dirty="0"/>
              <a:t>现行方案</a:t>
            </a:r>
          </a:p>
        </p:txBody>
      </p:sp>
      <p:sp>
        <p:nvSpPr>
          <p:cNvPr id="10" name="内容占位符 9">
            <a:extLst>
              <a:ext uri="{FF2B5EF4-FFF2-40B4-BE49-F238E27FC236}">
                <a16:creationId xmlns:a16="http://schemas.microsoft.com/office/drawing/2014/main" id="{D3E63CC3-0455-7D43-8DB8-6E3DDBB3889D}"/>
              </a:ext>
            </a:extLst>
          </p:cNvPr>
          <p:cNvSpPr>
            <a:spLocks noGrp="1"/>
          </p:cNvSpPr>
          <p:nvPr>
            <p:ph sz="quarter" idx="4"/>
          </p:nvPr>
        </p:nvSpPr>
        <p:spPr/>
        <p:txBody>
          <a:bodyPr>
            <a:normAutofit fontScale="55000" lnSpcReduction="20000"/>
          </a:bodyPr>
          <a:lstStyle/>
          <a:p>
            <a:r>
              <a:rPr kumimoji="1" lang="zh-CN" altLang="en-US" dirty="0"/>
              <a:t>联邦学习</a:t>
            </a:r>
            <a:endParaRPr kumimoji="1" lang="en-US" altLang="zh-CN" dirty="0"/>
          </a:p>
          <a:p>
            <a:pPr lvl="1"/>
            <a:r>
              <a:rPr kumimoji="1" lang="zh-CN" altLang="en-US" dirty="0"/>
              <a:t>允许交换中间结果，但不是原始数据</a:t>
            </a:r>
            <a:endParaRPr kumimoji="1" lang="en-US" altLang="zh-CN" dirty="0"/>
          </a:p>
          <a:p>
            <a:r>
              <a:rPr kumimoji="1" lang="zh-CN" altLang="en-US" dirty="0"/>
              <a:t>多方安全计算</a:t>
            </a:r>
            <a:endParaRPr kumimoji="1" lang="en-US" altLang="zh-CN" dirty="0"/>
          </a:p>
          <a:p>
            <a:pPr lvl="1"/>
            <a:r>
              <a:rPr kumimoji="1" lang="zh-CN" altLang="en-US" dirty="0"/>
              <a:t>数据不泄漏（包括中间结果）</a:t>
            </a:r>
            <a:endParaRPr kumimoji="1" lang="en-US" altLang="zh-CN" dirty="0"/>
          </a:p>
          <a:p>
            <a:pPr lvl="1"/>
            <a:r>
              <a:rPr kumimoji="1" lang="zh-CN" altLang="en-US" dirty="0"/>
              <a:t>多方不串通</a:t>
            </a:r>
            <a:endParaRPr kumimoji="1" lang="en-US" altLang="zh-CN" dirty="0"/>
          </a:p>
        </p:txBody>
      </p:sp>
      <p:sp>
        <p:nvSpPr>
          <p:cNvPr id="4" name="灯片编号占位符 3"/>
          <p:cNvSpPr>
            <a:spLocks noGrp="1"/>
          </p:cNvSpPr>
          <p:nvPr>
            <p:ph type="sldNum" sz="quarter" idx="12"/>
          </p:nvPr>
        </p:nvSpPr>
        <p:spPr/>
        <p:txBody>
          <a:bodyPr/>
          <a:lstStyle/>
          <a:p>
            <a:fld id="{97033011-E018-0540-AE33-81D6F945271F}" type="slidenum">
              <a:rPr kumimoji="1" lang="zh-CN" altLang="en-US" smtClean="0"/>
              <a:t>5</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几套隐私保护机器学习方案</a:t>
            </a:r>
          </a:p>
        </p:txBody>
      </p:sp>
      <p:sp>
        <p:nvSpPr>
          <p:cNvPr id="5" name="标题 1">
            <a:extLst>
              <a:ext uri="{FF2B5EF4-FFF2-40B4-BE49-F238E27FC236}">
                <a16:creationId xmlns:a16="http://schemas.microsoft.com/office/drawing/2014/main" id="{474FA70C-AFE6-FF48-989D-5E958D4FC605}"/>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2">
            <a:extLst>
              <a:ext uri="{FF2B5EF4-FFF2-40B4-BE49-F238E27FC236}">
                <a16:creationId xmlns:a16="http://schemas.microsoft.com/office/drawing/2014/main" id="{22FA5721-7567-8F48-B403-F2B2C1D1A132}"/>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endParaRPr kumimoji="1" lang="en-US" altLang="zh-CN" dirty="0"/>
          </a:p>
        </p:txBody>
      </p:sp>
      <p:sp>
        <p:nvSpPr>
          <p:cNvPr id="7" name="内容占位符 3">
            <a:extLst>
              <a:ext uri="{FF2B5EF4-FFF2-40B4-BE49-F238E27FC236}">
                <a16:creationId xmlns:a16="http://schemas.microsoft.com/office/drawing/2014/main" id="{9482EFD5-1B52-4C49-A360-9318CC024732}"/>
              </a:ext>
            </a:extLst>
          </p:cNvPr>
          <p:cNvSpPr txBox="1">
            <a:spLocks/>
          </p:cNvSpPr>
          <p:nvPr/>
        </p:nvSpPr>
        <p:spPr>
          <a:xfrm>
            <a:off x="6172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pPr lvl="1"/>
            <a:endParaRPr kumimoji="1" lang="en-US" altLang="zh-CN" dirty="0"/>
          </a:p>
        </p:txBody>
      </p:sp>
    </p:spTree>
    <p:extLst>
      <p:ext uri="{BB962C8B-B14F-4D97-AF65-F5344CB8AC3E}">
        <p14:creationId xmlns:p14="http://schemas.microsoft.com/office/powerpoint/2010/main" val="181647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7F0CE0A-80D4-0A46-A40F-99D61586DFFF}"/>
              </a:ext>
            </a:extLst>
          </p:cNvPr>
          <p:cNvSpPr>
            <a:spLocks noGrp="1"/>
          </p:cNvSpPr>
          <p:nvPr>
            <p:ph type="title"/>
          </p:nvPr>
        </p:nvSpPr>
        <p:spPr/>
        <p:txBody>
          <a:bodyPr/>
          <a:lstStyle/>
          <a:p>
            <a:r>
              <a:rPr kumimoji="1" lang="zh-CN" altLang="en-US" dirty="0"/>
              <a:t>联邦学习</a:t>
            </a:r>
          </a:p>
        </p:txBody>
      </p:sp>
      <p:sp>
        <p:nvSpPr>
          <p:cNvPr id="4" name="文本占位符 3">
            <a:extLst>
              <a:ext uri="{FF2B5EF4-FFF2-40B4-BE49-F238E27FC236}">
                <a16:creationId xmlns:a16="http://schemas.microsoft.com/office/drawing/2014/main" id="{80D5DC00-2C5D-E447-82EB-F6AE684268A0}"/>
              </a:ext>
            </a:extLst>
          </p:cNvPr>
          <p:cNvSpPr>
            <a:spLocks noGrp="1"/>
          </p:cNvSpPr>
          <p:nvPr>
            <p:ph type="body" idx="1"/>
          </p:nvPr>
        </p:nvSpPr>
        <p:spPr/>
        <p:txBody>
          <a:bodyPr/>
          <a:lstStyle/>
          <a:p>
            <a:endParaRPr kumimoji="1" lang="zh-CN" altLang="en-US"/>
          </a:p>
        </p:txBody>
      </p:sp>
    </p:spTree>
    <p:extLst>
      <p:ext uri="{BB962C8B-B14F-4D97-AF65-F5344CB8AC3E}">
        <p14:creationId xmlns:p14="http://schemas.microsoft.com/office/powerpoint/2010/main" val="16934323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7</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联邦学习的分类</a:t>
            </a:r>
          </a:p>
        </p:txBody>
      </p:sp>
      <p:sp>
        <p:nvSpPr>
          <p:cNvPr id="5" name="标题 3">
            <a:extLst>
              <a:ext uri="{FF2B5EF4-FFF2-40B4-BE49-F238E27FC236}">
                <a16:creationId xmlns:a16="http://schemas.microsoft.com/office/drawing/2014/main" id="{F20231E3-BCAD-1844-9BF6-706969B6DE58}"/>
              </a:ext>
            </a:extLst>
          </p:cNvPr>
          <p:cNvSpPr txBox="1">
            <a:spLocks/>
          </p:cNvSpPr>
          <p:nvPr/>
        </p:nvSpPr>
        <p:spPr>
          <a:xfrm>
            <a:off x="838200" y="365126"/>
            <a:ext cx="10515600" cy="635772"/>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矩形 5">
            <a:extLst>
              <a:ext uri="{FF2B5EF4-FFF2-40B4-BE49-F238E27FC236}">
                <a16:creationId xmlns:a16="http://schemas.microsoft.com/office/drawing/2014/main" id="{E0D863E5-328E-D149-BB22-91A51FABE159}"/>
              </a:ext>
            </a:extLst>
          </p:cNvPr>
          <p:cNvSpPr/>
          <p:nvPr/>
        </p:nvSpPr>
        <p:spPr>
          <a:xfrm>
            <a:off x="694267" y="1690689"/>
            <a:ext cx="4504265" cy="3643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a:extLst>
              <a:ext uri="{FF2B5EF4-FFF2-40B4-BE49-F238E27FC236}">
                <a16:creationId xmlns:a16="http://schemas.microsoft.com/office/drawing/2014/main" id="{6848A97E-78C0-DC49-BDCF-941A74F004A7}"/>
              </a:ext>
            </a:extLst>
          </p:cNvPr>
          <p:cNvSpPr/>
          <p:nvPr/>
        </p:nvSpPr>
        <p:spPr>
          <a:xfrm>
            <a:off x="1964267" y="2607733"/>
            <a:ext cx="3234265" cy="2726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A546164E-9442-9245-8193-2261CA3672BE}"/>
              </a:ext>
            </a:extLst>
          </p:cNvPr>
          <p:cNvSpPr/>
          <p:nvPr/>
        </p:nvSpPr>
        <p:spPr>
          <a:xfrm>
            <a:off x="694267" y="1690688"/>
            <a:ext cx="3589866" cy="1492779"/>
          </a:xfrm>
          <a:prstGeom prst="rect">
            <a:avLst/>
          </a:prstGeom>
          <a:solidFill>
            <a:srgbClr val="FFC000">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 name="矩形 8">
            <a:extLst>
              <a:ext uri="{FF2B5EF4-FFF2-40B4-BE49-F238E27FC236}">
                <a16:creationId xmlns:a16="http://schemas.microsoft.com/office/drawing/2014/main" id="{CB03C7A1-2522-2F41-8849-35AEFAA63A5F}"/>
              </a:ext>
            </a:extLst>
          </p:cNvPr>
          <p:cNvSpPr/>
          <p:nvPr/>
        </p:nvSpPr>
        <p:spPr>
          <a:xfrm>
            <a:off x="1964266" y="1690688"/>
            <a:ext cx="2319867" cy="3643313"/>
          </a:xfrm>
          <a:prstGeom prst="rect">
            <a:avLst/>
          </a:prstGeom>
          <a:blipFill>
            <a:blip r:embed="rId2">
              <a:alphaModFix amt="22000"/>
            </a:blip>
            <a:tile tx="0" ty="0" sx="100000" sy="100000" flip="none" algn="tl"/>
          </a:blip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用户互补</a:t>
            </a:r>
          </a:p>
        </p:txBody>
      </p:sp>
      <p:sp>
        <p:nvSpPr>
          <p:cNvPr id="10" name="文本框 9">
            <a:extLst>
              <a:ext uri="{FF2B5EF4-FFF2-40B4-BE49-F238E27FC236}">
                <a16:creationId xmlns:a16="http://schemas.microsoft.com/office/drawing/2014/main" id="{19FEE4B9-DD24-8949-B79E-4305FAC4A029}"/>
              </a:ext>
            </a:extLst>
          </p:cNvPr>
          <p:cNvSpPr txBox="1"/>
          <p:nvPr/>
        </p:nvSpPr>
        <p:spPr>
          <a:xfrm>
            <a:off x="2252133" y="935645"/>
            <a:ext cx="1107996" cy="369332"/>
          </a:xfrm>
          <a:prstGeom prst="rect">
            <a:avLst/>
          </a:prstGeom>
          <a:noFill/>
        </p:spPr>
        <p:txBody>
          <a:bodyPr wrap="none" rtlCol="0">
            <a:spAutoFit/>
          </a:bodyPr>
          <a:lstStyle/>
          <a:p>
            <a:r>
              <a:rPr kumimoji="1" lang="zh-CN" altLang="en-US" dirty="0"/>
              <a:t>横向联邦</a:t>
            </a:r>
          </a:p>
        </p:txBody>
      </p:sp>
      <p:sp>
        <p:nvSpPr>
          <p:cNvPr id="11" name="矩形 10">
            <a:extLst>
              <a:ext uri="{FF2B5EF4-FFF2-40B4-BE49-F238E27FC236}">
                <a16:creationId xmlns:a16="http://schemas.microsoft.com/office/drawing/2014/main" id="{271959E0-BC39-0547-B585-8D3DA76228A8}"/>
              </a:ext>
            </a:extLst>
          </p:cNvPr>
          <p:cNvSpPr/>
          <p:nvPr/>
        </p:nvSpPr>
        <p:spPr>
          <a:xfrm>
            <a:off x="6950564" y="1690688"/>
            <a:ext cx="4504265" cy="364331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B399F668-8013-4C49-8559-9123F9A3FE89}"/>
              </a:ext>
            </a:extLst>
          </p:cNvPr>
          <p:cNvSpPr/>
          <p:nvPr/>
        </p:nvSpPr>
        <p:spPr>
          <a:xfrm>
            <a:off x="8220564" y="2607732"/>
            <a:ext cx="3234265" cy="272626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F64BC85-664D-3C4D-AD26-B828FA74F622}"/>
              </a:ext>
            </a:extLst>
          </p:cNvPr>
          <p:cNvSpPr/>
          <p:nvPr/>
        </p:nvSpPr>
        <p:spPr>
          <a:xfrm>
            <a:off x="6950565" y="1690687"/>
            <a:ext cx="2498236" cy="2695046"/>
          </a:xfrm>
          <a:prstGeom prst="rect">
            <a:avLst/>
          </a:prstGeom>
          <a:solidFill>
            <a:srgbClr val="FFC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681621B5-EA09-AC44-B43A-79ED4C6A57F7}"/>
              </a:ext>
            </a:extLst>
          </p:cNvPr>
          <p:cNvSpPr txBox="1"/>
          <p:nvPr/>
        </p:nvSpPr>
        <p:spPr>
          <a:xfrm>
            <a:off x="8729700" y="817343"/>
            <a:ext cx="1107996" cy="369332"/>
          </a:xfrm>
          <a:prstGeom prst="rect">
            <a:avLst/>
          </a:prstGeom>
          <a:noFill/>
        </p:spPr>
        <p:txBody>
          <a:bodyPr wrap="none" rtlCol="0">
            <a:spAutoFit/>
          </a:bodyPr>
          <a:lstStyle/>
          <a:p>
            <a:r>
              <a:rPr kumimoji="1" lang="zh-CN" altLang="en-US" dirty="0"/>
              <a:t>纵向联邦</a:t>
            </a:r>
          </a:p>
        </p:txBody>
      </p:sp>
      <p:sp>
        <p:nvSpPr>
          <p:cNvPr id="15" name="矩形 14">
            <a:extLst>
              <a:ext uri="{FF2B5EF4-FFF2-40B4-BE49-F238E27FC236}">
                <a16:creationId xmlns:a16="http://schemas.microsoft.com/office/drawing/2014/main" id="{6F1523FF-5298-DC42-9ED4-38596C09F83E}"/>
              </a:ext>
            </a:extLst>
          </p:cNvPr>
          <p:cNvSpPr/>
          <p:nvPr/>
        </p:nvSpPr>
        <p:spPr>
          <a:xfrm>
            <a:off x="4774283" y="2607732"/>
            <a:ext cx="424249" cy="2726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目标</a:t>
            </a:r>
            <a:endParaRPr kumimoji="1" lang="en-US" altLang="zh-CN" dirty="0"/>
          </a:p>
          <a:p>
            <a:pPr algn="ctr"/>
            <a:r>
              <a:rPr kumimoji="1" lang="zh-CN" altLang="en-US" dirty="0"/>
              <a:t>变量</a:t>
            </a:r>
            <a:endParaRPr kumimoji="1" lang="en-US" altLang="zh-CN" dirty="0"/>
          </a:p>
          <a:p>
            <a:pPr algn="ctr"/>
            <a:r>
              <a:rPr kumimoji="1" lang="en-US" altLang="zh-CN" dirty="0"/>
              <a:t>Y</a:t>
            </a:r>
            <a:endParaRPr kumimoji="1" lang="zh-CN" altLang="en-US" dirty="0"/>
          </a:p>
        </p:txBody>
      </p:sp>
      <p:sp>
        <p:nvSpPr>
          <p:cNvPr id="16" name="矩形 15">
            <a:extLst>
              <a:ext uri="{FF2B5EF4-FFF2-40B4-BE49-F238E27FC236}">
                <a16:creationId xmlns:a16="http://schemas.microsoft.com/office/drawing/2014/main" id="{99C182A7-1E4C-F54E-AA55-6D86365F6964}"/>
              </a:ext>
            </a:extLst>
          </p:cNvPr>
          <p:cNvSpPr/>
          <p:nvPr/>
        </p:nvSpPr>
        <p:spPr>
          <a:xfrm>
            <a:off x="11030580" y="2607732"/>
            <a:ext cx="424249" cy="2726268"/>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目标</a:t>
            </a:r>
            <a:endParaRPr kumimoji="1" lang="en-US" altLang="zh-CN" dirty="0"/>
          </a:p>
          <a:p>
            <a:pPr algn="ctr"/>
            <a:r>
              <a:rPr kumimoji="1" lang="zh-CN" altLang="en-US" dirty="0"/>
              <a:t>变量</a:t>
            </a:r>
            <a:endParaRPr kumimoji="1" lang="en-US" altLang="zh-CN" dirty="0"/>
          </a:p>
          <a:p>
            <a:pPr algn="ctr"/>
            <a:r>
              <a:rPr kumimoji="1" lang="en-US" altLang="zh-CN" dirty="0"/>
              <a:t>Y</a:t>
            </a:r>
            <a:endParaRPr kumimoji="1" lang="zh-CN" altLang="en-US" dirty="0"/>
          </a:p>
        </p:txBody>
      </p:sp>
      <p:sp>
        <p:nvSpPr>
          <p:cNvPr id="17" name="矩形 16">
            <a:extLst>
              <a:ext uri="{FF2B5EF4-FFF2-40B4-BE49-F238E27FC236}">
                <a16:creationId xmlns:a16="http://schemas.microsoft.com/office/drawing/2014/main" id="{42E702F5-C87C-2A44-B8C4-0940DE2958FE}"/>
              </a:ext>
            </a:extLst>
          </p:cNvPr>
          <p:cNvSpPr/>
          <p:nvPr/>
        </p:nvSpPr>
        <p:spPr>
          <a:xfrm>
            <a:off x="6950563" y="2607732"/>
            <a:ext cx="4504266" cy="1778000"/>
          </a:xfrm>
          <a:prstGeom prst="rect">
            <a:avLst/>
          </a:prstGeom>
          <a:blipFill>
            <a:blip r:embed="rId2">
              <a:alphaModFix amt="22000"/>
            </a:blip>
            <a:tile tx="0" ty="0" sx="100000" sy="100000" flip="none" algn="tl"/>
          </a:blip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变量互补</a:t>
            </a:r>
          </a:p>
        </p:txBody>
      </p:sp>
      <p:sp>
        <p:nvSpPr>
          <p:cNvPr id="18" name="文本框 17">
            <a:extLst>
              <a:ext uri="{FF2B5EF4-FFF2-40B4-BE49-F238E27FC236}">
                <a16:creationId xmlns:a16="http://schemas.microsoft.com/office/drawing/2014/main" id="{4EE2D04F-E445-3D46-BC40-15A749021B81}"/>
              </a:ext>
            </a:extLst>
          </p:cNvPr>
          <p:cNvSpPr txBox="1"/>
          <p:nvPr/>
        </p:nvSpPr>
        <p:spPr>
          <a:xfrm>
            <a:off x="694266" y="1717145"/>
            <a:ext cx="1024639" cy="369332"/>
          </a:xfrm>
          <a:prstGeom prst="rect">
            <a:avLst/>
          </a:prstGeom>
          <a:noFill/>
        </p:spPr>
        <p:txBody>
          <a:bodyPr wrap="none" rtlCol="0">
            <a:spAutoFit/>
          </a:bodyPr>
          <a:lstStyle/>
          <a:p>
            <a:r>
              <a:rPr kumimoji="1" lang="en-US" altLang="zh-CN" dirty="0"/>
              <a:t>A</a:t>
            </a:r>
            <a:r>
              <a:rPr kumimoji="1" lang="zh-CN" altLang="en-US" dirty="0"/>
              <a:t>方数据</a:t>
            </a:r>
          </a:p>
        </p:txBody>
      </p:sp>
      <p:sp>
        <p:nvSpPr>
          <p:cNvPr id="19" name="文本框 18">
            <a:extLst>
              <a:ext uri="{FF2B5EF4-FFF2-40B4-BE49-F238E27FC236}">
                <a16:creationId xmlns:a16="http://schemas.microsoft.com/office/drawing/2014/main" id="{34879383-8ACE-8D4D-8338-57588A3650CD}"/>
              </a:ext>
            </a:extLst>
          </p:cNvPr>
          <p:cNvSpPr txBox="1"/>
          <p:nvPr/>
        </p:nvSpPr>
        <p:spPr>
          <a:xfrm>
            <a:off x="3716693" y="4964668"/>
            <a:ext cx="1005403" cy="369332"/>
          </a:xfrm>
          <a:prstGeom prst="rect">
            <a:avLst/>
          </a:prstGeom>
          <a:noFill/>
        </p:spPr>
        <p:txBody>
          <a:bodyPr wrap="none" rtlCol="0">
            <a:spAutoFit/>
          </a:bodyPr>
          <a:lstStyle/>
          <a:p>
            <a:r>
              <a:rPr kumimoji="1" lang="en-US" altLang="zh-CN" dirty="0"/>
              <a:t>B</a:t>
            </a:r>
            <a:r>
              <a:rPr kumimoji="1" lang="zh-CN" altLang="en-US" dirty="0"/>
              <a:t>方数据</a:t>
            </a:r>
          </a:p>
        </p:txBody>
      </p:sp>
      <p:sp>
        <p:nvSpPr>
          <p:cNvPr id="20" name="文本框 19">
            <a:extLst>
              <a:ext uri="{FF2B5EF4-FFF2-40B4-BE49-F238E27FC236}">
                <a16:creationId xmlns:a16="http://schemas.microsoft.com/office/drawing/2014/main" id="{1B54F65D-66E6-3A45-BD27-44BE91F227AD}"/>
              </a:ext>
            </a:extLst>
          </p:cNvPr>
          <p:cNvSpPr txBox="1"/>
          <p:nvPr/>
        </p:nvSpPr>
        <p:spPr>
          <a:xfrm>
            <a:off x="10487967" y="4051598"/>
            <a:ext cx="461665" cy="913070"/>
          </a:xfrm>
          <a:prstGeom prst="rect">
            <a:avLst/>
          </a:prstGeom>
          <a:noFill/>
        </p:spPr>
        <p:txBody>
          <a:bodyPr vert="eaVert" wrap="none" rtlCol="0">
            <a:spAutoFit/>
          </a:bodyPr>
          <a:lstStyle/>
          <a:p>
            <a:r>
              <a:rPr kumimoji="1" lang="en-US" altLang="zh-CN" dirty="0"/>
              <a:t>B</a:t>
            </a:r>
            <a:r>
              <a:rPr kumimoji="1" lang="zh-CN" altLang="en-US" dirty="0"/>
              <a:t>方数据</a:t>
            </a:r>
          </a:p>
        </p:txBody>
      </p:sp>
      <p:sp>
        <p:nvSpPr>
          <p:cNvPr id="21" name="文本框 20">
            <a:extLst>
              <a:ext uri="{FF2B5EF4-FFF2-40B4-BE49-F238E27FC236}">
                <a16:creationId xmlns:a16="http://schemas.microsoft.com/office/drawing/2014/main" id="{7C3536F1-F7F9-DC4E-940E-245A5C298AEF}"/>
              </a:ext>
            </a:extLst>
          </p:cNvPr>
          <p:cNvSpPr txBox="1"/>
          <p:nvPr/>
        </p:nvSpPr>
        <p:spPr>
          <a:xfrm>
            <a:off x="6989115" y="2121008"/>
            <a:ext cx="461665" cy="932307"/>
          </a:xfrm>
          <a:prstGeom prst="rect">
            <a:avLst/>
          </a:prstGeom>
          <a:noFill/>
        </p:spPr>
        <p:txBody>
          <a:bodyPr vert="eaVert" wrap="none" rtlCol="0">
            <a:spAutoFit/>
          </a:bodyPr>
          <a:lstStyle/>
          <a:p>
            <a:r>
              <a:rPr kumimoji="1" lang="en-US" altLang="zh-CN" dirty="0"/>
              <a:t>A</a:t>
            </a:r>
            <a:r>
              <a:rPr kumimoji="1" lang="zh-CN" altLang="en-US" dirty="0"/>
              <a:t>方数据</a:t>
            </a:r>
          </a:p>
        </p:txBody>
      </p:sp>
      <p:sp>
        <p:nvSpPr>
          <p:cNvPr id="22" name="文本框 21">
            <a:extLst>
              <a:ext uri="{FF2B5EF4-FFF2-40B4-BE49-F238E27FC236}">
                <a16:creationId xmlns:a16="http://schemas.microsoft.com/office/drawing/2014/main" id="{ADA68B31-4555-C54E-9FB6-27416D16E1A2}"/>
              </a:ext>
            </a:extLst>
          </p:cNvPr>
          <p:cNvSpPr txBox="1"/>
          <p:nvPr/>
        </p:nvSpPr>
        <p:spPr>
          <a:xfrm>
            <a:off x="0" y="1321355"/>
            <a:ext cx="554960" cy="4247317"/>
          </a:xfrm>
          <a:prstGeom prst="rect">
            <a:avLst/>
          </a:prstGeom>
          <a:noFill/>
        </p:spPr>
        <p:txBody>
          <a:bodyPr wrap="none" rtlCol="0">
            <a:spAutoFit/>
          </a:bodyPr>
          <a:lstStyle/>
          <a:p>
            <a:endParaRPr kumimoji="1" lang="en-US" altLang="zh-CN" dirty="0"/>
          </a:p>
          <a:p>
            <a:r>
              <a:rPr kumimoji="1" lang="en-US" altLang="zh-CN" dirty="0"/>
              <a:t>UID</a:t>
            </a:r>
          </a:p>
          <a:p>
            <a:r>
              <a:rPr kumimoji="1" lang="en-US" altLang="zh-CN" dirty="0"/>
              <a:t>1</a:t>
            </a:r>
          </a:p>
          <a:p>
            <a:r>
              <a:rPr kumimoji="1" lang="en-US" altLang="zh-CN" dirty="0"/>
              <a:t>2</a:t>
            </a:r>
          </a:p>
          <a:p>
            <a:r>
              <a:rPr kumimoji="1" lang="en-US" altLang="zh-CN" dirty="0"/>
              <a:t>3</a:t>
            </a:r>
          </a:p>
          <a:p>
            <a:r>
              <a:rPr kumimoji="1" lang="en-US" altLang="zh-CN" dirty="0"/>
              <a:t>4</a:t>
            </a:r>
          </a:p>
          <a:p>
            <a:r>
              <a:rPr kumimoji="1" lang="en-US" altLang="zh-CN" dirty="0"/>
              <a:t>5</a:t>
            </a:r>
          </a:p>
          <a:p>
            <a:r>
              <a:rPr kumimoji="1" lang="en-US" altLang="zh-CN" dirty="0"/>
              <a:t>6</a:t>
            </a:r>
          </a:p>
          <a:p>
            <a:r>
              <a:rPr kumimoji="1" lang="en-US" altLang="zh-CN" dirty="0"/>
              <a:t>7</a:t>
            </a:r>
          </a:p>
          <a:p>
            <a:r>
              <a:rPr kumimoji="1" lang="en-US" altLang="zh-CN" dirty="0"/>
              <a:t>8</a:t>
            </a:r>
          </a:p>
          <a:p>
            <a:r>
              <a:rPr kumimoji="1" lang="en-US" altLang="zh-CN" dirty="0"/>
              <a:t>9</a:t>
            </a:r>
          </a:p>
          <a:p>
            <a:r>
              <a:rPr kumimoji="1" lang="en-US" altLang="zh-CN" dirty="0"/>
              <a:t>10</a:t>
            </a:r>
          </a:p>
          <a:p>
            <a:r>
              <a:rPr kumimoji="1" lang="en-US" altLang="zh-CN" dirty="0"/>
              <a:t>11</a:t>
            </a:r>
          </a:p>
          <a:p>
            <a:r>
              <a:rPr kumimoji="1" lang="en-US" altLang="zh-CN" dirty="0"/>
              <a:t>12</a:t>
            </a:r>
          </a:p>
          <a:p>
            <a:r>
              <a:rPr kumimoji="1" lang="en-US" altLang="zh-CN" dirty="0"/>
              <a:t>13</a:t>
            </a:r>
          </a:p>
        </p:txBody>
      </p:sp>
      <p:sp>
        <p:nvSpPr>
          <p:cNvPr id="23" name="文本框 22">
            <a:extLst>
              <a:ext uri="{FF2B5EF4-FFF2-40B4-BE49-F238E27FC236}">
                <a16:creationId xmlns:a16="http://schemas.microsoft.com/office/drawing/2014/main" id="{1BF2A429-086B-064C-BC07-0A49DC755C18}"/>
              </a:ext>
            </a:extLst>
          </p:cNvPr>
          <p:cNvSpPr txBox="1"/>
          <p:nvPr/>
        </p:nvSpPr>
        <p:spPr>
          <a:xfrm>
            <a:off x="6334985" y="1305530"/>
            <a:ext cx="554960" cy="4247317"/>
          </a:xfrm>
          <a:prstGeom prst="rect">
            <a:avLst/>
          </a:prstGeom>
          <a:noFill/>
        </p:spPr>
        <p:txBody>
          <a:bodyPr wrap="none" rtlCol="0">
            <a:spAutoFit/>
          </a:bodyPr>
          <a:lstStyle/>
          <a:p>
            <a:endParaRPr kumimoji="1" lang="en-US" altLang="zh-CN" dirty="0"/>
          </a:p>
          <a:p>
            <a:r>
              <a:rPr kumimoji="1" lang="en-US" altLang="zh-CN" dirty="0"/>
              <a:t>UID</a:t>
            </a:r>
          </a:p>
          <a:p>
            <a:r>
              <a:rPr kumimoji="1" lang="en-US" altLang="zh-CN" dirty="0"/>
              <a:t>1</a:t>
            </a:r>
          </a:p>
          <a:p>
            <a:r>
              <a:rPr kumimoji="1" lang="en-US" altLang="zh-CN" dirty="0"/>
              <a:t>2</a:t>
            </a:r>
          </a:p>
          <a:p>
            <a:r>
              <a:rPr kumimoji="1" lang="en-US" altLang="zh-CN" dirty="0"/>
              <a:t>3</a:t>
            </a:r>
          </a:p>
          <a:p>
            <a:r>
              <a:rPr kumimoji="1" lang="en-US" altLang="zh-CN" dirty="0"/>
              <a:t>4</a:t>
            </a:r>
          </a:p>
          <a:p>
            <a:r>
              <a:rPr kumimoji="1" lang="en-US" altLang="zh-CN" dirty="0"/>
              <a:t>5</a:t>
            </a:r>
          </a:p>
          <a:p>
            <a:r>
              <a:rPr kumimoji="1" lang="en-US" altLang="zh-CN" dirty="0"/>
              <a:t>6</a:t>
            </a:r>
          </a:p>
          <a:p>
            <a:r>
              <a:rPr kumimoji="1" lang="en-US" altLang="zh-CN" dirty="0"/>
              <a:t>7</a:t>
            </a:r>
          </a:p>
          <a:p>
            <a:r>
              <a:rPr kumimoji="1" lang="en-US" altLang="zh-CN" dirty="0"/>
              <a:t>8</a:t>
            </a:r>
          </a:p>
          <a:p>
            <a:r>
              <a:rPr kumimoji="1" lang="en-US" altLang="zh-CN" dirty="0"/>
              <a:t>9</a:t>
            </a:r>
          </a:p>
          <a:p>
            <a:r>
              <a:rPr kumimoji="1" lang="en-US" altLang="zh-CN" dirty="0"/>
              <a:t>10</a:t>
            </a:r>
          </a:p>
          <a:p>
            <a:r>
              <a:rPr kumimoji="1" lang="en-US" altLang="zh-CN" dirty="0"/>
              <a:t>11</a:t>
            </a:r>
          </a:p>
          <a:p>
            <a:r>
              <a:rPr kumimoji="1" lang="en-US" altLang="zh-CN" dirty="0"/>
              <a:t>12</a:t>
            </a:r>
          </a:p>
          <a:p>
            <a:r>
              <a:rPr kumimoji="1" lang="en-US" altLang="zh-CN" dirty="0"/>
              <a:t>13</a:t>
            </a:r>
          </a:p>
        </p:txBody>
      </p:sp>
      <p:sp>
        <p:nvSpPr>
          <p:cNvPr id="24" name="文本框 23">
            <a:extLst>
              <a:ext uri="{FF2B5EF4-FFF2-40B4-BE49-F238E27FC236}">
                <a16:creationId xmlns:a16="http://schemas.microsoft.com/office/drawing/2014/main" id="{6134FFA5-AF28-BA4D-BC69-2F0E416C320A}"/>
              </a:ext>
            </a:extLst>
          </p:cNvPr>
          <p:cNvSpPr txBox="1"/>
          <p:nvPr/>
        </p:nvSpPr>
        <p:spPr>
          <a:xfrm>
            <a:off x="694266" y="1299474"/>
            <a:ext cx="4643572" cy="369332"/>
          </a:xfrm>
          <a:prstGeom prst="rect">
            <a:avLst/>
          </a:prstGeom>
          <a:noFill/>
        </p:spPr>
        <p:txBody>
          <a:bodyPr wrap="square" rtlCol="0">
            <a:spAutoFit/>
          </a:bodyPr>
          <a:lstStyle/>
          <a:p>
            <a:r>
              <a:rPr kumimoji="1" lang="en-US" altLang="zh-CN" dirty="0"/>
              <a:t>x1 x2 x3 x4 x5 x6 x7 x8 x9 x10 x11 x12 x13  y</a:t>
            </a:r>
            <a:endParaRPr kumimoji="1" lang="zh-CN" altLang="en-US" dirty="0"/>
          </a:p>
        </p:txBody>
      </p:sp>
      <p:sp>
        <p:nvSpPr>
          <p:cNvPr id="25" name="文本框 24">
            <a:extLst>
              <a:ext uri="{FF2B5EF4-FFF2-40B4-BE49-F238E27FC236}">
                <a16:creationId xmlns:a16="http://schemas.microsoft.com/office/drawing/2014/main" id="{FB655188-9FE5-4A4E-B48F-388A541D68C6}"/>
              </a:ext>
            </a:extLst>
          </p:cNvPr>
          <p:cNvSpPr txBox="1"/>
          <p:nvPr/>
        </p:nvSpPr>
        <p:spPr>
          <a:xfrm>
            <a:off x="6916697" y="1268449"/>
            <a:ext cx="4643572" cy="369332"/>
          </a:xfrm>
          <a:prstGeom prst="rect">
            <a:avLst/>
          </a:prstGeom>
          <a:noFill/>
        </p:spPr>
        <p:txBody>
          <a:bodyPr wrap="square" rtlCol="0">
            <a:spAutoFit/>
          </a:bodyPr>
          <a:lstStyle/>
          <a:p>
            <a:r>
              <a:rPr kumimoji="1" lang="en-US" altLang="zh-CN" dirty="0"/>
              <a:t>x1 x2 x3 x4 x5 x6 x7 x8 x9 x10 x11 x12 x13  y</a:t>
            </a:r>
            <a:endParaRPr kumimoji="1" lang="zh-CN" altLang="en-US" dirty="0"/>
          </a:p>
        </p:txBody>
      </p:sp>
    </p:spTree>
    <p:extLst>
      <p:ext uri="{BB962C8B-B14F-4D97-AF65-F5344CB8AC3E}">
        <p14:creationId xmlns:p14="http://schemas.microsoft.com/office/powerpoint/2010/main" val="951644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3"/>
          </p:nvPr>
        </p:nvSpPr>
        <p:spPr>
          <a:xfrm>
            <a:off x="8610600" y="6356350"/>
            <a:ext cx="2743200" cy="365125"/>
          </a:xfrm>
        </p:spPr>
        <p:txBody>
          <a:bodyPr/>
          <a:lstStyle/>
          <a:p>
            <a:fld id="{97033011-E018-0540-AE33-81D6F945271F}" type="slidenum">
              <a:rPr kumimoji="1" lang="zh-CN" altLang="en-US" smtClean="0"/>
              <a:t>8</a:t>
            </a:fld>
            <a:endParaRPr kumimoji="1" lang="zh-CN" altLang="en-US" dirty="0"/>
          </a:p>
        </p:txBody>
      </p:sp>
      <p:sp>
        <p:nvSpPr>
          <p:cNvPr id="34" name="文本占位符 14"/>
          <p:cNvSpPr>
            <a:spLocks noGrp="1"/>
          </p:cNvSpPr>
          <p:nvPr/>
        </p:nvSpPr>
        <p:spPr>
          <a:xfrm>
            <a:off x="852107" y="330622"/>
            <a:ext cx="4543464" cy="398614"/>
          </a:xfrm>
          <a:prstGeom prst="rect">
            <a:avLst/>
          </a:prstGeom>
        </p:spPr>
        <p:txBody>
          <a:bodyPr vert="horz" lIns="91440" tIns="45720" rIns="91440" bIns="45720" rtlCol="0">
            <a:normAutofit fontScale="87500" lnSpcReduction="10000"/>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dirty="0"/>
              <a:t>纵向联邦学习</a:t>
            </a:r>
          </a:p>
        </p:txBody>
      </p:sp>
      <p:sp>
        <p:nvSpPr>
          <p:cNvPr id="5" name="标题 3">
            <a:extLst>
              <a:ext uri="{FF2B5EF4-FFF2-40B4-BE49-F238E27FC236}">
                <a16:creationId xmlns:a16="http://schemas.microsoft.com/office/drawing/2014/main" id="{401B10ED-C983-AA43-9D5C-A78529FB6FB9}"/>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kumimoji="1" lang="zh-CN" altLang="en-US" dirty="0"/>
          </a:p>
        </p:txBody>
      </p:sp>
      <p:sp>
        <p:nvSpPr>
          <p:cNvPr id="6" name="内容占位符 4">
            <a:extLst>
              <a:ext uri="{FF2B5EF4-FFF2-40B4-BE49-F238E27FC236}">
                <a16:creationId xmlns:a16="http://schemas.microsoft.com/office/drawing/2014/main" id="{BB15B284-5009-6843-8F7E-7D8487C7DB12}"/>
              </a:ext>
            </a:extLst>
          </p:cNvPr>
          <p:cNvSpPr txBox="1">
            <a:spLocks/>
          </p:cNvSpPr>
          <p:nvPr/>
        </p:nvSpPr>
        <p:spPr>
          <a:xfrm>
            <a:off x="838200" y="1825625"/>
            <a:ext cx="5181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a:lstStyle>
          <a:p>
            <a:r>
              <a:rPr kumimoji="1" lang="zh-CN" altLang="en-US"/>
              <a:t>目标：</a:t>
            </a:r>
            <a:endParaRPr kumimoji="1" lang="en-US" altLang="zh-CN"/>
          </a:p>
          <a:p>
            <a:pPr lvl="1"/>
            <a:r>
              <a:rPr kumimoji="1" lang="en-US" altLang="zh-CN"/>
              <a:t>A</a:t>
            </a:r>
            <a:r>
              <a:rPr kumimoji="1" lang="zh-CN" altLang="en-US"/>
              <a:t>方和</a:t>
            </a:r>
            <a:r>
              <a:rPr kumimoji="1" lang="en-US" altLang="zh-CN"/>
              <a:t>B</a:t>
            </a:r>
            <a:r>
              <a:rPr kumimoji="1" lang="zh-CN" altLang="en-US"/>
              <a:t>方联合建立模型</a:t>
            </a:r>
            <a:endParaRPr kumimoji="1" lang="en-US" altLang="zh-CN"/>
          </a:p>
          <a:p>
            <a:r>
              <a:rPr kumimoji="1" lang="zh-CN" altLang="en-US"/>
              <a:t>假设</a:t>
            </a:r>
            <a:endParaRPr kumimoji="1" lang="en-US" altLang="zh-CN"/>
          </a:p>
          <a:p>
            <a:pPr lvl="1"/>
            <a:r>
              <a:rPr kumimoji="1" lang="zh-CN" altLang="en-US"/>
              <a:t>只有一方有标签</a:t>
            </a:r>
            <a:r>
              <a:rPr kumimoji="1" lang="en-US" altLang="zh-CN"/>
              <a:t>Y</a:t>
            </a:r>
          </a:p>
          <a:p>
            <a:pPr lvl="1"/>
            <a:r>
              <a:rPr kumimoji="1" lang="zh-CN" altLang="en-US"/>
              <a:t>数据不泄漏</a:t>
            </a:r>
            <a:endParaRPr kumimoji="1" lang="zh-CN" altLang="en-US" dirty="0"/>
          </a:p>
        </p:txBody>
      </p:sp>
      <p:graphicFrame>
        <p:nvGraphicFramePr>
          <p:cNvPr id="7" name="表格 6">
            <a:extLst>
              <a:ext uri="{FF2B5EF4-FFF2-40B4-BE49-F238E27FC236}">
                <a16:creationId xmlns:a16="http://schemas.microsoft.com/office/drawing/2014/main" id="{7A98072A-F4CA-9040-A2FA-5FF7B817AB5C}"/>
              </a:ext>
            </a:extLst>
          </p:cNvPr>
          <p:cNvGraphicFramePr>
            <a:graphicFrameLocks noGrp="1"/>
          </p:cNvGraphicFramePr>
          <p:nvPr/>
        </p:nvGraphicFramePr>
        <p:xfrm>
          <a:off x="4758267" y="3323164"/>
          <a:ext cx="3183468" cy="2980904"/>
        </p:xfrm>
        <a:graphic>
          <a:graphicData uri="http://schemas.openxmlformats.org/drawingml/2006/table">
            <a:tbl>
              <a:tblPr firstRow="1" bandRow="1">
                <a:tableStyleId>{5C22544A-7EE6-4342-B048-85BDC9FD1C3A}</a:tableStyleId>
              </a:tblPr>
              <a:tblGrid>
                <a:gridCol w="795867">
                  <a:extLst>
                    <a:ext uri="{9D8B030D-6E8A-4147-A177-3AD203B41FA5}">
                      <a16:colId xmlns:a16="http://schemas.microsoft.com/office/drawing/2014/main" val="174980438"/>
                    </a:ext>
                  </a:extLst>
                </a:gridCol>
                <a:gridCol w="795867">
                  <a:extLst>
                    <a:ext uri="{9D8B030D-6E8A-4147-A177-3AD203B41FA5}">
                      <a16:colId xmlns:a16="http://schemas.microsoft.com/office/drawing/2014/main" val="1480406600"/>
                    </a:ext>
                  </a:extLst>
                </a:gridCol>
                <a:gridCol w="795867">
                  <a:extLst>
                    <a:ext uri="{9D8B030D-6E8A-4147-A177-3AD203B41FA5}">
                      <a16:colId xmlns:a16="http://schemas.microsoft.com/office/drawing/2014/main" val="2616446534"/>
                    </a:ext>
                  </a:extLst>
                </a:gridCol>
                <a:gridCol w="795867">
                  <a:extLst>
                    <a:ext uri="{9D8B030D-6E8A-4147-A177-3AD203B41FA5}">
                      <a16:colId xmlns:a16="http://schemas.microsoft.com/office/drawing/2014/main" val="430458796"/>
                    </a:ext>
                  </a:extLst>
                </a:gridCol>
              </a:tblGrid>
              <a:tr h="310089">
                <a:tc>
                  <a:txBody>
                    <a:bodyPr/>
                    <a:lstStyle/>
                    <a:p>
                      <a:r>
                        <a:rPr lang="en-US" altLang="zh-CN" dirty="0"/>
                        <a:t>ID</a:t>
                      </a:r>
                      <a:endParaRPr lang="zh-CN" altLang="en-US" dirty="0"/>
                    </a:p>
                  </a:txBody>
                  <a:tcPr/>
                </a:tc>
                <a:tc>
                  <a:txBody>
                    <a:bodyPr/>
                    <a:lstStyle/>
                    <a:p>
                      <a:r>
                        <a:rPr lang="en-US" altLang="zh-CN" dirty="0"/>
                        <a:t>X1</a:t>
                      </a:r>
                      <a:endParaRPr lang="zh-CN" altLang="en-US" dirty="0"/>
                    </a:p>
                  </a:txBody>
                  <a:tcPr/>
                </a:tc>
                <a:tc>
                  <a:txBody>
                    <a:bodyPr/>
                    <a:lstStyle/>
                    <a:p>
                      <a:r>
                        <a:rPr lang="en-US" altLang="zh-CN" dirty="0"/>
                        <a:t>X2</a:t>
                      </a:r>
                      <a:endParaRPr lang="zh-CN" altLang="en-US" dirty="0"/>
                    </a:p>
                  </a:txBody>
                  <a:tcPr/>
                </a:tc>
                <a:tc>
                  <a:txBody>
                    <a:bodyPr/>
                    <a:lstStyle/>
                    <a:p>
                      <a:r>
                        <a:rPr lang="en-US" altLang="zh-CN" dirty="0"/>
                        <a:t>X3</a:t>
                      </a:r>
                      <a:endParaRPr lang="zh-CN" altLang="en-US" dirty="0"/>
                    </a:p>
                  </a:txBody>
                  <a:tcPr/>
                </a:tc>
                <a:extLst>
                  <a:ext uri="{0D108BD9-81ED-4DB2-BD59-A6C34878D82A}">
                    <a16:rowId xmlns:a16="http://schemas.microsoft.com/office/drawing/2014/main" val="3510253119"/>
                  </a:ext>
                </a:extLst>
              </a:tr>
              <a:tr h="373592">
                <a:tc>
                  <a:txBody>
                    <a:bodyPr/>
                    <a:lstStyle/>
                    <a:p>
                      <a:r>
                        <a:rPr lang="en-US" altLang="zh-CN" dirty="0"/>
                        <a:t>1001</a:t>
                      </a:r>
                      <a:endParaRPr lang="zh-CN" altLang="en-US" dirty="0"/>
                    </a:p>
                  </a:txBody>
                  <a:tcPr>
                    <a:solidFill>
                      <a:schemeClr val="accent6">
                        <a:lumMod val="60000"/>
                        <a:lumOff val="40000"/>
                      </a:schemeClr>
                    </a:solidFill>
                  </a:tcPr>
                </a:tc>
                <a:tc>
                  <a:txBody>
                    <a:bodyPr/>
                    <a:lstStyle/>
                    <a:p>
                      <a:r>
                        <a:rPr lang="en-US" altLang="zh-CN" dirty="0"/>
                        <a:t>3</a:t>
                      </a:r>
                      <a:endParaRPr lang="zh-CN" altLang="en-US" dirty="0"/>
                    </a:p>
                  </a:txBody>
                  <a:tcPr>
                    <a:solidFill>
                      <a:schemeClr val="accent6">
                        <a:lumMod val="60000"/>
                        <a:lumOff val="40000"/>
                      </a:schemeClr>
                    </a:solidFill>
                  </a:tcPr>
                </a:tc>
                <a:tc>
                  <a:txBody>
                    <a:bodyPr/>
                    <a:lstStyle/>
                    <a:p>
                      <a:r>
                        <a:rPr lang="en-US" altLang="zh-CN" dirty="0"/>
                        <a:t>100</a:t>
                      </a:r>
                      <a:endParaRPr lang="zh-CN" altLang="en-US" dirty="0"/>
                    </a:p>
                  </a:txBody>
                  <a:tcPr>
                    <a:solidFill>
                      <a:schemeClr val="accent6">
                        <a:lumMod val="60000"/>
                        <a:lumOff val="40000"/>
                      </a:schemeClr>
                    </a:solidFill>
                  </a:tcPr>
                </a:tc>
                <a:tc>
                  <a:txBody>
                    <a:bodyPr/>
                    <a:lstStyle/>
                    <a:p>
                      <a:r>
                        <a:rPr lang="en-US" altLang="zh-CN" dirty="0"/>
                        <a:t>1000</a:t>
                      </a:r>
                      <a:endParaRPr lang="zh-CN" altLang="en-US" dirty="0"/>
                    </a:p>
                  </a:txBody>
                  <a:tcPr>
                    <a:solidFill>
                      <a:schemeClr val="accent6">
                        <a:lumMod val="60000"/>
                        <a:lumOff val="40000"/>
                      </a:schemeClr>
                    </a:solidFill>
                  </a:tcPr>
                </a:tc>
                <a:extLst>
                  <a:ext uri="{0D108BD9-81ED-4DB2-BD59-A6C34878D82A}">
                    <a16:rowId xmlns:a16="http://schemas.microsoft.com/office/drawing/2014/main" val="767600160"/>
                  </a:ext>
                </a:extLst>
              </a:tr>
              <a:tr h="373592">
                <a:tc>
                  <a:txBody>
                    <a:bodyPr/>
                    <a:lstStyle/>
                    <a:p>
                      <a:r>
                        <a:rPr lang="en-US" altLang="zh-CN" dirty="0"/>
                        <a:t>1002</a:t>
                      </a:r>
                      <a:endParaRPr lang="zh-CN" altLang="en-US" dirty="0"/>
                    </a:p>
                  </a:txBody>
                  <a:tcPr>
                    <a:solidFill>
                      <a:schemeClr val="accent6">
                        <a:lumMod val="60000"/>
                        <a:lumOff val="40000"/>
                      </a:schemeClr>
                    </a:solidFill>
                  </a:tcPr>
                </a:tc>
                <a:tc>
                  <a:txBody>
                    <a:bodyPr/>
                    <a:lstStyle/>
                    <a:p>
                      <a:r>
                        <a:rPr lang="en-US" altLang="zh-CN" dirty="0"/>
                        <a:t>5</a:t>
                      </a:r>
                      <a:endParaRPr lang="zh-CN" altLang="en-US" dirty="0"/>
                    </a:p>
                  </a:txBody>
                  <a:tcPr>
                    <a:solidFill>
                      <a:schemeClr val="accent6">
                        <a:lumMod val="60000"/>
                        <a:lumOff val="40000"/>
                      </a:schemeClr>
                    </a:solidFill>
                  </a:tcPr>
                </a:tc>
                <a:tc>
                  <a:txBody>
                    <a:bodyPr/>
                    <a:lstStyle/>
                    <a:p>
                      <a:r>
                        <a:rPr lang="en-US" altLang="zh-CN" dirty="0"/>
                        <a:t>20</a:t>
                      </a:r>
                      <a:endParaRPr lang="zh-CN" altLang="en-US" dirty="0"/>
                    </a:p>
                  </a:txBody>
                  <a:tcPr>
                    <a:solidFill>
                      <a:schemeClr val="accent6">
                        <a:lumMod val="60000"/>
                        <a:lumOff val="40000"/>
                      </a:schemeClr>
                    </a:solidFill>
                  </a:tcPr>
                </a:tc>
                <a:tc>
                  <a:txBody>
                    <a:bodyPr/>
                    <a:lstStyle/>
                    <a:p>
                      <a:r>
                        <a:rPr lang="en-US" altLang="zh-CN" dirty="0"/>
                        <a:t>3000</a:t>
                      </a:r>
                      <a:endParaRPr lang="zh-CN" altLang="en-US" dirty="0"/>
                    </a:p>
                  </a:txBody>
                  <a:tcPr>
                    <a:solidFill>
                      <a:schemeClr val="accent6">
                        <a:lumMod val="60000"/>
                        <a:lumOff val="40000"/>
                      </a:schemeClr>
                    </a:solidFill>
                  </a:tcPr>
                </a:tc>
                <a:extLst>
                  <a:ext uri="{0D108BD9-81ED-4DB2-BD59-A6C34878D82A}">
                    <a16:rowId xmlns:a16="http://schemas.microsoft.com/office/drawing/2014/main" val="1694187830"/>
                  </a:ext>
                </a:extLst>
              </a:tr>
              <a:tr h="373592">
                <a:tc>
                  <a:txBody>
                    <a:bodyPr/>
                    <a:lstStyle/>
                    <a:p>
                      <a:r>
                        <a:rPr lang="en-US" altLang="zh-CN" dirty="0"/>
                        <a:t>1003</a:t>
                      </a:r>
                      <a:endParaRPr lang="zh-CN" altLang="en-US" dirty="0"/>
                    </a:p>
                  </a:txBody>
                  <a:tcPr>
                    <a:solidFill>
                      <a:schemeClr val="accent6">
                        <a:lumMod val="60000"/>
                        <a:lumOff val="40000"/>
                      </a:schemeClr>
                    </a:solidFill>
                  </a:tcPr>
                </a:tc>
                <a:tc>
                  <a:txBody>
                    <a:bodyPr/>
                    <a:lstStyle/>
                    <a:p>
                      <a:r>
                        <a:rPr lang="en-US" altLang="zh-CN" dirty="0"/>
                        <a:t>7</a:t>
                      </a:r>
                      <a:endParaRPr lang="zh-CN" altLang="en-US" dirty="0"/>
                    </a:p>
                  </a:txBody>
                  <a:tcPr>
                    <a:solidFill>
                      <a:schemeClr val="accent6">
                        <a:lumMod val="60000"/>
                        <a:lumOff val="40000"/>
                      </a:schemeClr>
                    </a:solidFill>
                  </a:tcPr>
                </a:tc>
                <a:tc>
                  <a:txBody>
                    <a:bodyPr/>
                    <a:lstStyle/>
                    <a:p>
                      <a:r>
                        <a:rPr lang="en-US" altLang="zh-CN" dirty="0"/>
                        <a:t>46</a:t>
                      </a:r>
                      <a:endParaRPr lang="zh-CN" altLang="en-US" dirty="0"/>
                    </a:p>
                  </a:txBody>
                  <a:tcPr>
                    <a:solidFill>
                      <a:schemeClr val="accent6">
                        <a:lumMod val="60000"/>
                        <a:lumOff val="40000"/>
                      </a:schemeClr>
                    </a:solidFill>
                  </a:tcPr>
                </a:tc>
                <a:tc>
                  <a:txBody>
                    <a:bodyPr/>
                    <a:lstStyle/>
                    <a:p>
                      <a:r>
                        <a:rPr lang="en-US" altLang="zh-CN" dirty="0"/>
                        <a:t>1500</a:t>
                      </a:r>
                      <a:endParaRPr lang="zh-CN" altLang="en-US" dirty="0"/>
                    </a:p>
                  </a:txBody>
                  <a:tcPr>
                    <a:solidFill>
                      <a:schemeClr val="accent6">
                        <a:lumMod val="60000"/>
                        <a:lumOff val="40000"/>
                      </a:schemeClr>
                    </a:solidFill>
                  </a:tcPr>
                </a:tc>
                <a:extLst>
                  <a:ext uri="{0D108BD9-81ED-4DB2-BD59-A6C34878D82A}">
                    <a16:rowId xmlns:a16="http://schemas.microsoft.com/office/drawing/2014/main" val="1185359995"/>
                  </a:ext>
                </a:extLst>
              </a:tr>
              <a:tr h="373592">
                <a:tc>
                  <a:txBody>
                    <a:bodyPr/>
                    <a:lstStyle/>
                    <a:p>
                      <a:r>
                        <a:rPr lang="en-US" altLang="zh-CN" dirty="0"/>
                        <a:t>1004</a:t>
                      </a:r>
                      <a:endParaRPr lang="zh-CN" altLang="en-US" dirty="0"/>
                    </a:p>
                  </a:txBody>
                  <a:tcPr>
                    <a:solidFill>
                      <a:schemeClr val="accent6">
                        <a:lumMod val="60000"/>
                        <a:lumOff val="40000"/>
                      </a:schemeClr>
                    </a:solidFill>
                  </a:tcPr>
                </a:tc>
                <a:tc>
                  <a:txBody>
                    <a:bodyPr/>
                    <a:lstStyle/>
                    <a:p>
                      <a:r>
                        <a:rPr lang="en-US" altLang="zh-CN" dirty="0"/>
                        <a:t>1</a:t>
                      </a:r>
                      <a:endParaRPr lang="zh-CN" altLang="en-US" dirty="0"/>
                    </a:p>
                  </a:txBody>
                  <a:tcPr>
                    <a:solidFill>
                      <a:schemeClr val="accent6">
                        <a:lumMod val="60000"/>
                        <a:lumOff val="40000"/>
                      </a:schemeClr>
                    </a:solidFill>
                  </a:tcPr>
                </a:tc>
                <a:tc>
                  <a:txBody>
                    <a:bodyPr/>
                    <a:lstStyle/>
                    <a:p>
                      <a:r>
                        <a:rPr lang="en-US" altLang="zh-CN" dirty="0"/>
                        <a:t>70</a:t>
                      </a:r>
                      <a:endParaRPr lang="zh-CN" altLang="en-US" dirty="0"/>
                    </a:p>
                  </a:txBody>
                  <a:tcPr>
                    <a:solidFill>
                      <a:schemeClr val="accent6">
                        <a:lumMod val="60000"/>
                        <a:lumOff val="40000"/>
                      </a:schemeClr>
                    </a:solidFill>
                  </a:tcPr>
                </a:tc>
                <a:tc>
                  <a:txBody>
                    <a:bodyPr/>
                    <a:lstStyle/>
                    <a:p>
                      <a:r>
                        <a:rPr lang="en-US" altLang="zh-CN" dirty="0"/>
                        <a:t>3000</a:t>
                      </a:r>
                      <a:endParaRPr lang="zh-CN" altLang="en-US" dirty="0"/>
                    </a:p>
                  </a:txBody>
                  <a:tcPr>
                    <a:solidFill>
                      <a:schemeClr val="accent6">
                        <a:lumMod val="60000"/>
                        <a:lumOff val="40000"/>
                      </a:schemeClr>
                    </a:solidFill>
                  </a:tcPr>
                </a:tc>
                <a:extLst>
                  <a:ext uri="{0D108BD9-81ED-4DB2-BD59-A6C34878D82A}">
                    <a16:rowId xmlns:a16="http://schemas.microsoft.com/office/drawing/2014/main" val="3907457032"/>
                  </a:ext>
                </a:extLst>
              </a:tr>
              <a:tr h="373592">
                <a:tc>
                  <a:txBody>
                    <a:bodyPr/>
                    <a:lstStyle/>
                    <a:p>
                      <a:r>
                        <a:rPr lang="en-US" altLang="zh-CN" dirty="0"/>
                        <a:t>1005</a:t>
                      </a:r>
                      <a:endParaRPr lang="zh-CN" altLang="en-US" dirty="0"/>
                    </a:p>
                  </a:txBody>
                  <a:tcPr/>
                </a:tc>
                <a:tc>
                  <a:txBody>
                    <a:bodyPr/>
                    <a:lstStyle/>
                    <a:p>
                      <a:r>
                        <a:rPr lang="en-US" altLang="zh-CN" dirty="0"/>
                        <a:t>4</a:t>
                      </a:r>
                      <a:endParaRPr lang="zh-CN" altLang="en-US" dirty="0"/>
                    </a:p>
                  </a:txBody>
                  <a:tcPr/>
                </a:tc>
                <a:tc>
                  <a:txBody>
                    <a:bodyPr/>
                    <a:lstStyle/>
                    <a:p>
                      <a:r>
                        <a:rPr lang="en-US" altLang="zh-CN" dirty="0"/>
                        <a:t>38</a:t>
                      </a:r>
                      <a:endParaRPr lang="zh-CN" altLang="en-US" dirty="0"/>
                    </a:p>
                  </a:txBody>
                  <a:tcPr/>
                </a:tc>
                <a:tc>
                  <a:txBody>
                    <a:bodyPr/>
                    <a:lstStyle/>
                    <a:p>
                      <a:r>
                        <a:rPr lang="en-US" altLang="zh-CN" dirty="0"/>
                        <a:t>2000</a:t>
                      </a:r>
                      <a:endParaRPr lang="zh-CN" altLang="en-US" dirty="0"/>
                    </a:p>
                  </a:txBody>
                  <a:tcPr/>
                </a:tc>
                <a:extLst>
                  <a:ext uri="{0D108BD9-81ED-4DB2-BD59-A6C34878D82A}">
                    <a16:rowId xmlns:a16="http://schemas.microsoft.com/office/drawing/2014/main" val="323893057"/>
                  </a:ext>
                </a:extLst>
              </a:tr>
              <a:tr h="373592">
                <a:tc>
                  <a:txBody>
                    <a:bodyPr/>
                    <a:lstStyle/>
                    <a:p>
                      <a:r>
                        <a:rPr lang="en-US" altLang="zh-CN" dirty="0"/>
                        <a:t>1006</a:t>
                      </a:r>
                      <a:endParaRPr lang="zh-CN" altLang="en-US" dirty="0"/>
                    </a:p>
                  </a:txBody>
                  <a:tcPr/>
                </a:tc>
                <a:tc>
                  <a:txBody>
                    <a:bodyPr/>
                    <a:lstStyle/>
                    <a:p>
                      <a:r>
                        <a:rPr lang="en-US" altLang="zh-CN" dirty="0"/>
                        <a:t>6</a:t>
                      </a:r>
                      <a:endParaRPr lang="zh-CN" altLang="en-US" dirty="0"/>
                    </a:p>
                  </a:txBody>
                  <a:tcPr/>
                </a:tc>
                <a:tc>
                  <a:txBody>
                    <a:bodyPr/>
                    <a:lstStyle/>
                    <a:p>
                      <a:r>
                        <a:rPr lang="en-US" altLang="zh-CN" dirty="0"/>
                        <a:t>60</a:t>
                      </a:r>
                      <a:endParaRPr lang="zh-CN" altLang="en-US" dirty="0"/>
                    </a:p>
                  </a:txBody>
                  <a:tcPr/>
                </a:tc>
                <a:tc>
                  <a:txBody>
                    <a:bodyPr/>
                    <a:lstStyle/>
                    <a:p>
                      <a:r>
                        <a:rPr lang="en-US" altLang="zh-CN" dirty="0"/>
                        <a:t>1000</a:t>
                      </a:r>
                      <a:endParaRPr lang="zh-CN" altLang="en-US" dirty="0"/>
                    </a:p>
                  </a:txBody>
                  <a:tcPr/>
                </a:tc>
                <a:extLst>
                  <a:ext uri="{0D108BD9-81ED-4DB2-BD59-A6C34878D82A}">
                    <a16:rowId xmlns:a16="http://schemas.microsoft.com/office/drawing/2014/main" val="4190973417"/>
                  </a:ext>
                </a:extLst>
              </a:tr>
              <a:tr h="373592">
                <a:tc>
                  <a:txBody>
                    <a:bodyPr/>
                    <a:lstStyle/>
                    <a:p>
                      <a:r>
                        <a:rPr lang="en-US" altLang="zh-CN" dirty="0"/>
                        <a:t>1007</a:t>
                      </a:r>
                      <a:endParaRPr lang="zh-CN" altLang="en-US" dirty="0"/>
                    </a:p>
                  </a:txBody>
                  <a:tcPr/>
                </a:tc>
                <a:tc>
                  <a:txBody>
                    <a:bodyPr/>
                    <a:lstStyle/>
                    <a:p>
                      <a:r>
                        <a:rPr lang="en-US" altLang="zh-CN" dirty="0"/>
                        <a:t>9</a:t>
                      </a:r>
                      <a:endParaRPr lang="zh-CN" altLang="en-US" dirty="0"/>
                    </a:p>
                  </a:txBody>
                  <a:tcPr/>
                </a:tc>
                <a:tc>
                  <a:txBody>
                    <a:bodyPr/>
                    <a:lstStyle/>
                    <a:p>
                      <a:r>
                        <a:rPr lang="en-US" altLang="zh-CN" dirty="0"/>
                        <a:t>90</a:t>
                      </a:r>
                      <a:endParaRPr lang="zh-CN" altLang="en-US" dirty="0"/>
                    </a:p>
                  </a:txBody>
                  <a:tcPr/>
                </a:tc>
                <a:tc>
                  <a:txBody>
                    <a:bodyPr/>
                    <a:lstStyle/>
                    <a:p>
                      <a:r>
                        <a:rPr lang="en-US" altLang="zh-CN" dirty="0"/>
                        <a:t>500</a:t>
                      </a:r>
                      <a:endParaRPr lang="zh-CN" altLang="en-US" dirty="0"/>
                    </a:p>
                  </a:txBody>
                  <a:tcPr/>
                </a:tc>
                <a:extLst>
                  <a:ext uri="{0D108BD9-81ED-4DB2-BD59-A6C34878D82A}">
                    <a16:rowId xmlns:a16="http://schemas.microsoft.com/office/drawing/2014/main" val="3372889698"/>
                  </a:ext>
                </a:extLst>
              </a:tr>
            </a:tbl>
          </a:graphicData>
        </a:graphic>
      </p:graphicFrame>
      <p:graphicFrame>
        <p:nvGraphicFramePr>
          <p:cNvPr id="8" name="表格 7">
            <a:extLst>
              <a:ext uri="{FF2B5EF4-FFF2-40B4-BE49-F238E27FC236}">
                <a16:creationId xmlns:a16="http://schemas.microsoft.com/office/drawing/2014/main" id="{93981097-7493-474E-B9DC-1871E3829DA0}"/>
              </a:ext>
            </a:extLst>
          </p:cNvPr>
          <p:cNvGraphicFramePr>
            <a:graphicFrameLocks noGrp="1"/>
          </p:cNvGraphicFramePr>
          <p:nvPr/>
        </p:nvGraphicFramePr>
        <p:xfrm>
          <a:off x="8432804" y="3327395"/>
          <a:ext cx="3759196" cy="3194264"/>
        </p:xfrm>
        <a:graphic>
          <a:graphicData uri="http://schemas.openxmlformats.org/drawingml/2006/table">
            <a:tbl>
              <a:tblPr firstRow="1" bandRow="1">
                <a:tableStyleId>{5C22544A-7EE6-4342-B048-85BDC9FD1C3A}</a:tableStyleId>
              </a:tblPr>
              <a:tblGrid>
                <a:gridCol w="939799">
                  <a:extLst>
                    <a:ext uri="{9D8B030D-6E8A-4147-A177-3AD203B41FA5}">
                      <a16:colId xmlns:a16="http://schemas.microsoft.com/office/drawing/2014/main" val="174980438"/>
                    </a:ext>
                  </a:extLst>
                </a:gridCol>
                <a:gridCol w="939799">
                  <a:extLst>
                    <a:ext uri="{9D8B030D-6E8A-4147-A177-3AD203B41FA5}">
                      <a16:colId xmlns:a16="http://schemas.microsoft.com/office/drawing/2014/main" val="1480406600"/>
                    </a:ext>
                  </a:extLst>
                </a:gridCol>
                <a:gridCol w="939799">
                  <a:extLst>
                    <a:ext uri="{9D8B030D-6E8A-4147-A177-3AD203B41FA5}">
                      <a16:colId xmlns:a16="http://schemas.microsoft.com/office/drawing/2014/main" val="2616446534"/>
                    </a:ext>
                  </a:extLst>
                </a:gridCol>
                <a:gridCol w="939799">
                  <a:extLst>
                    <a:ext uri="{9D8B030D-6E8A-4147-A177-3AD203B41FA5}">
                      <a16:colId xmlns:a16="http://schemas.microsoft.com/office/drawing/2014/main" val="430458796"/>
                    </a:ext>
                  </a:extLst>
                </a:gridCol>
              </a:tblGrid>
              <a:tr h="373592">
                <a:tc>
                  <a:txBody>
                    <a:bodyPr/>
                    <a:lstStyle/>
                    <a:p>
                      <a:r>
                        <a:rPr lang="en-US" altLang="zh-CN" dirty="0"/>
                        <a:t>ID</a:t>
                      </a:r>
                      <a:endParaRPr lang="zh-CN" altLang="en-US" dirty="0"/>
                    </a:p>
                  </a:txBody>
                  <a:tcPr/>
                </a:tc>
                <a:tc>
                  <a:txBody>
                    <a:bodyPr/>
                    <a:lstStyle/>
                    <a:p>
                      <a:r>
                        <a:rPr lang="en-US" altLang="zh-CN" dirty="0"/>
                        <a:t>X4</a:t>
                      </a:r>
                      <a:endParaRPr lang="zh-CN" altLang="en-US" dirty="0"/>
                    </a:p>
                  </a:txBody>
                  <a:tcPr/>
                </a:tc>
                <a:tc>
                  <a:txBody>
                    <a:bodyPr/>
                    <a:lstStyle/>
                    <a:p>
                      <a:r>
                        <a:rPr lang="en-US" altLang="zh-CN" dirty="0"/>
                        <a:t>X5</a:t>
                      </a:r>
                      <a:endParaRPr lang="zh-CN" altLang="en-US" dirty="0"/>
                    </a:p>
                  </a:txBody>
                  <a:tcPr/>
                </a:tc>
                <a:tc>
                  <a:txBody>
                    <a:bodyPr/>
                    <a:lstStyle/>
                    <a:p>
                      <a:r>
                        <a:rPr lang="en-US" altLang="zh-CN" sz="1600" dirty="0"/>
                        <a:t>Y</a:t>
                      </a:r>
                    </a:p>
                    <a:p>
                      <a:r>
                        <a:rPr lang="en-US" altLang="zh-CN" sz="1600" dirty="0"/>
                        <a:t>Default?</a:t>
                      </a:r>
                      <a:endParaRPr lang="zh-CN" altLang="en-US" dirty="0"/>
                    </a:p>
                  </a:txBody>
                  <a:tcPr/>
                </a:tc>
                <a:extLst>
                  <a:ext uri="{0D108BD9-81ED-4DB2-BD59-A6C34878D82A}">
                    <a16:rowId xmlns:a16="http://schemas.microsoft.com/office/drawing/2014/main" val="3510253119"/>
                  </a:ext>
                </a:extLst>
              </a:tr>
              <a:tr h="373592">
                <a:tc>
                  <a:txBody>
                    <a:bodyPr/>
                    <a:lstStyle/>
                    <a:p>
                      <a:r>
                        <a:rPr lang="en-US" altLang="zh-CN" dirty="0"/>
                        <a:t>1001</a:t>
                      </a:r>
                      <a:endParaRPr lang="zh-CN" altLang="en-US" dirty="0"/>
                    </a:p>
                  </a:txBody>
                  <a:tcPr>
                    <a:solidFill>
                      <a:schemeClr val="accent6">
                        <a:lumMod val="60000"/>
                        <a:lumOff val="40000"/>
                      </a:schemeClr>
                    </a:solidFill>
                  </a:tcPr>
                </a:tc>
                <a:tc>
                  <a:txBody>
                    <a:bodyPr/>
                    <a:lstStyle/>
                    <a:p>
                      <a:r>
                        <a:rPr lang="en-US" altLang="zh-CN" dirty="0"/>
                        <a:t>500</a:t>
                      </a:r>
                      <a:endParaRPr lang="zh-CN" altLang="en-US" dirty="0"/>
                    </a:p>
                  </a:txBody>
                  <a:tcPr>
                    <a:solidFill>
                      <a:schemeClr val="accent6">
                        <a:lumMod val="60000"/>
                        <a:lumOff val="40000"/>
                      </a:schemeClr>
                    </a:solidFill>
                  </a:tcPr>
                </a:tc>
                <a:tc>
                  <a:txBody>
                    <a:bodyPr/>
                    <a:lstStyle/>
                    <a:p>
                      <a:r>
                        <a:rPr lang="en-US" altLang="zh-CN" dirty="0"/>
                        <a:t>500</a:t>
                      </a:r>
                      <a:endParaRPr lang="zh-CN" altLang="en-US" dirty="0"/>
                    </a:p>
                  </a:txBody>
                  <a:tcPr>
                    <a:solidFill>
                      <a:schemeClr val="accent6">
                        <a:lumMod val="60000"/>
                        <a:lumOff val="40000"/>
                      </a:schemeClr>
                    </a:solidFill>
                  </a:tcPr>
                </a:tc>
                <a:tc>
                  <a:txBody>
                    <a:bodyPr/>
                    <a:lstStyle/>
                    <a:p>
                      <a:r>
                        <a:rPr lang="en-US" altLang="zh-CN" dirty="0"/>
                        <a:t>Yes</a:t>
                      </a:r>
                      <a:endParaRPr lang="zh-CN" altLang="en-US" dirty="0"/>
                    </a:p>
                  </a:txBody>
                  <a:tcPr>
                    <a:solidFill>
                      <a:schemeClr val="accent6">
                        <a:lumMod val="60000"/>
                        <a:lumOff val="40000"/>
                      </a:schemeClr>
                    </a:solidFill>
                  </a:tcPr>
                </a:tc>
                <a:extLst>
                  <a:ext uri="{0D108BD9-81ED-4DB2-BD59-A6C34878D82A}">
                    <a16:rowId xmlns:a16="http://schemas.microsoft.com/office/drawing/2014/main" val="767600160"/>
                  </a:ext>
                </a:extLst>
              </a:tr>
              <a:tr h="373592">
                <a:tc>
                  <a:txBody>
                    <a:bodyPr/>
                    <a:lstStyle/>
                    <a:p>
                      <a:r>
                        <a:rPr lang="en-US" altLang="zh-CN" dirty="0"/>
                        <a:t>1002</a:t>
                      </a:r>
                      <a:endParaRPr lang="zh-CN" altLang="en-US" dirty="0"/>
                    </a:p>
                  </a:txBody>
                  <a:tcPr>
                    <a:solidFill>
                      <a:schemeClr val="accent6">
                        <a:lumMod val="60000"/>
                        <a:lumOff val="40000"/>
                      </a:schemeClr>
                    </a:solidFill>
                  </a:tcPr>
                </a:tc>
                <a:tc>
                  <a:txBody>
                    <a:bodyPr/>
                    <a:lstStyle/>
                    <a:p>
                      <a:r>
                        <a:rPr lang="en-US" altLang="zh-CN" dirty="0"/>
                        <a:t>800</a:t>
                      </a:r>
                      <a:endParaRPr lang="zh-CN" altLang="en-US" dirty="0"/>
                    </a:p>
                  </a:txBody>
                  <a:tcPr>
                    <a:solidFill>
                      <a:schemeClr val="accent6">
                        <a:lumMod val="60000"/>
                        <a:lumOff val="40000"/>
                      </a:schemeClr>
                    </a:solidFill>
                  </a:tcPr>
                </a:tc>
                <a:tc>
                  <a:txBody>
                    <a:bodyPr/>
                    <a:lstStyle/>
                    <a:p>
                      <a:r>
                        <a:rPr lang="en-US" altLang="zh-CN" dirty="0"/>
                        <a:t>600</a:t>
                      </a:r>
                      <a:endParaRPr lang="zh-CN" altLang="en-US" dirty="0"/>
                    </a:p>
                  </a:txBody>
                  <a:tcPr>
                    <a:solidFill>
                      <a:schemeClr val="accent6">
                        <a:lumMod val="60000"/>
                        <a:lumOff val="40000"/>
                      </a:schemeClr>
                    </a:solidFill>
                  </a:tcPr>
                </a:tc>
                <a:tc>
                  <a:txBody>
                    <a:bodyPr/>
                    <a:lstStyle/>
                    <a:p>
                      <a:r>
                        <a:rPr lang="en-US" altLang="zh-CN" dirty="0"/>
                        <a:t>No</a:t>
                      </a:r>
                      <a:endParaRPr lang="zh-CN" altLang="en-US" dirty="0"/>
                    </a:p>
                  </a:txBody>
                  <a:tcPr>
                    <a:solidFill>
                      <a:schemeClr val="accent6">
                        <a:lumMod val="60000"/>
                        <a:lumOff val="40000"/>
                      </a:schemeClr>
                    </a:solidFill>
                  </a:tcPr>
                </a:tc>
                <a:extLst>
                  <a:ext uri="{0D108BD9-81ED-4DB2-BD59-A6C34878D82A}">
                    <a16:rowId xmlns:a16="http://schemas.microsoft.com/office/drawing/2014/main" val="1694187830"/>
                  </a:ext>
                </a:extLst>
              </a:tr>
              <a:tr h="373592">
                <a:tc>
                  <a:txBody>
                    <a:bodyPr/>
                    <a:lstStyle/>
                    <a:p>
                      <a:r>
                        <a:rPr lang="en-US" altLang="zh-CN" dirty="0"/>
                        <a:t>1003</a:t>
                      </a:r>
                      <a:endParaRPr lang="zh-CN" altLang="en-US" dirty="0"/>
                    </a:p>
                  </a:txBody>
                  <a:tcPr>
                    <a:solidFill>
                      <a:schemeClr val="accent6">
                        <a:lumMod val="60000"/>
                        <a:lumOff val="40000"/>
                      </a:schemeClr>
                    </a:solidFill>
                  </a:tcPr>
                </a:tc>
                <a:tc>
                  <a:txBody>
                    <a:bodyPr/>
                    <a:lstStyle/>
                    <a:p>
                      <a:r>
                        <a:rPr lang="en-US" altLang="zh-CN" dirty="0"/>
                        <a:t>1000</a:t>
                      </a:r>
                      <a:endParaRPr lang="zh-CN" altLang="en-US" dirty="0"/>
                    </a:p>
                  </a:txBody>
                  <a:tcPr>
                    <a:solidFill>
                      <a:schemeClr val="accent6">
                        <a:lumMod val="60000"/>
                        <a:lumOff val="40000"/>
                      </a:schemeClr>
                    </a:solidFill>
                  </a:tcPr>
                </a:tc>
                <a:tc>
                  <a:txBody>
                    <a:bodyPr/>
                    <a:lstStyle/>
                    <a:p>
                      <a:r>
                        <a:rPr lang="en-US" altLang="zh-CN" dirty="0"/>
                        <a:t>700</a:t>
                      </a:r>
                      <a:endParaRPr lang="zh-CN" altLang="en-US" dirty="0"/>
                    </a:p>
                  </a:txBody>
                  <a:tcPr>
                    <a:solidFill>
                      <a:schemeClr val="accent6">
                        <a:lumMod val="60000"/>
                        <a:lumOff val="40000"/>
                      </a:schemeClr>
                    </a:solidFill>
                  </a:tcPr>
                </a:tc>
                <a:tc>
                  <a:txBody>
                    <a:bodyPr/>
                    <a:lstStyle/>
                    <a:p>
                      <a:r>
                        <a:rPr lang="en-US" altLang="zh-CN" dirty="0"/>
                        <a:t>Yes</a:t>
                      </a:r>
                      <a:endParaRPr lang="zh-CN" altLang="en-US" dirty="0"/>
                    </a:p>
                  </a:txBody>
                  <a:tcPr>
                    <a:solidFill>
                      <a:schemeClr val="accent6">
                        <a:lumMod val="60000"/>
                        <a:lumOff val="40000"/>
                      </a:schemeClr>
                    </a:solidFill>
                  </a:tcPr>
                </a:tc>
                <a:extLst>
                  <a:ext uri="{0D108BD9-81ED-4DB2-BD59-A6C34878D82A}">
                    <a16:rowId xmlns:a16="http://schemas.microsoft.com/office/drawing/2014/main" val="1185359995"/>
                  </a:ext>
                </a:extLst>
              </a:tr>
              <a:tr h="373592">
                <a:tc>
                  <a:txBody>
                    <a:bodyPr/>
                    <a:lstStyle/>
                    <a:p>
                      <a:r>
                        <a:rPr lang="en-US" altLang="zh-CN" dirty="0"/>
                        <a:t>1004</a:t>
                      </a:r>
                      <a:endParaRPr lang="zh-CN" altLang="en-US" dirty="0"/>
                    </a:p>
                  </a:txBody>
                  <a:tcPr>
                    <a:solidFill>
                      <a:schemeClr val="accent6">
                        <a:lumMod val="60000"/>
                        <a:lumOff val="40000"/>
                      </a:schemeClr>
                    </a:solidFill>
                  </a:tcPr>
                </a:tc>
                <a:tc>
                  <a:txBody>
                    <a:bodyPr/>
                    <a:lstStyle/>
                    <a:p>
                      <a:r>
                        <a:rPr lang="en-US" altLang="zh-CN" dirty="0"/>
                        <a:t>2000</a:t>
                      </a:r>
                      <a:endParaRPr lang="zh-CN" altLang="en-US" dirty="0"/>
                    </a:p>
                  </a:txBody>
                  <a:tcPr>
                    <a:solidFill>
                      <a:schemeClr val="accent6">
                        <a:lumMod val="60000"/>
                        <a:lumOff val="40000"/>
                      </a:schemeClr>
                    </a:solidFill>
                  </a:tcPr>
                </a:tc>
                <a:tc>
                  <a:txBody>
                    <a:bodyPr/>
                    <a:lstStyle/>
                    <a:p>
                      <a:r>
                        <a:rPr lang="en-US" altLang="zh-CN" dirty="0"/>
                        <a:t>800</a:t>
                      </a:r>
                      <a:endParaRPr lang="zh-CN" altLang="en-US" dirty="0"/>
                    </a:p>
                  </a:txBody>
                  <a:tcPr>
                    <a:solidFill>
                      <a:schemeClr val="accent6">
                        <a:lumMod val="60000"/>
                        <a:lumOff val="40000"/>
                      </a:schemeClr>
                    </a:solidFill>
                  </a:tcPr>
                </a:tc>
                <a:tc>
                  <a:txBody>
                    <a:bodyPr/>
                    <a:lstStyle/>
                    <a:p>
                      <a:r>
                        <a:rPr lang="en-US" altLang="zh-CN" dirty="0"/>
                        <a:t>No</a:t>
                      </a:r>
                      <a:endParaRPr lang="zh-CN" altLang="en-US" dirty="0"/>
                    </a:p>
                  </a:txBody>
                  <a:tcPr>
                    <a:solidFill>
                      <a:schemeClr val="accent6">
                        <a:lumMod val="60000"/>
                        <a:lumOff val="40000"/>
                      </a:schemeClr>
                    </a:solidFill>
                  </a:tcPr>
                </a:tc>
                <a:extLst>
                  <a:ext uri="{0D108BD9-81ED-4DB2-BD59-A6C34878D82A}">
                    <a16:rowId xmlns:a16="http://schemas.microsoft.com/office/drawing/2014/main" val="3907457032"/>
                  </a:ext>
                </a:extLst>
              </a:tr>
              <a:tr h="373592">
                <a:tc>
                  <a:txBody>
                    <a:bodyPr/>
                    <a:lstStyle/>
                    <a:p>
                      <a:r>
                        <a:rPr lang="en-US" altLang="zh-CN" dirty="0"/>
                        <a:t>1008</a:t>
                      </a:r>
                      <a:endParaRPr lang="zh-CN" altLang="en-US" dirty="0"/>
                    </a:p>
                  </a:txBody>
                  <a:tcPr/>
                </a:tc>
                <a:tc>
                  <a:txBody>
                    <a:bodyPr/>
                    <a:lstStyle/>
                    <a:p>
                      <a:r>
                        <a:rPr lang="en-US" altLang="zh-CN" dirty="0"/>
                        <a:t>3000</a:t>
                      </a:r>
                      <a:endParaRPr lang="zh-CN" altLang="en-US" dirty="0"/>
                    </a:p>
                  </a:txBody>
                  <a:tcPr/>
                </a:tc>
                <a:tc>
                  <a:txBody>
                    <a:bodyPr/>
                    <a:lstStyle/>
                    <a:p>
                      <a:r>
                        <a:rPr lang="en-US" altLang="zh-CN" dirty="0"/>
                        <a:t>400</a:t>
                      </a:r>
                      <a:endParaRPr lang="zh-CN" altLang="en-US" dirty="0"/>
                    </a:p>
                  </a:txBody>
                  <a:tcPr/>
                </a:tc>
                <a:tc>
                  <a:txBody>
                    <a:bodyPr/>
                    <a:lstStyle/>
                    <a:p>
                      <a:r>
                        <a:rPr lang="en-US" altLang="zh-CN" dirty="0"/>
                        <a:t>Yes</a:t>
                      </a:r>
                      <a:endParaRPr lang="zh-CN" altLang="en-US" dirty="0"/>
                    </a:p>
                  </a:txBody>
                  <a:tcPr/>
                </a:tc>
                <a:extLst>
                  <a:ext uri="{0D108BD9-81ED-4DB2-BD59-A6C34878D82A}">
                    <a16:rowId xmlns:a16="http://schemas.microsoft.com/office/drawing/2014/main" val="323893057"/>
                  </a:ext>
                </a:extLst>
              </a:tr>
              <a:tr h="373592">
                <a:tc>
                  <a:txBody>
                    <a:bodyPr/>
                    <a:lstStyle/>
                    <a:p>
                      <a:r>
                        <a:rPr lang="en-US" altLang="zh-CN" dirty="0"/>
                        <a:t>1009</a:t>
                      </a:r>
                      <a:endParaRPr lang="zh-CN" altLang="en-US" dirty="0"/>
                    </a:p>
                  </a:txBody>
                  <a:tcPr/>
                </a:tc>
                <a:tc>
                  <a:txBody>
                    <a:bodyPr/>
                    <a:lstStyle/>
                    <a:p>
                      <a:r>
                        <a:rPr lang="en-US" altLang="zh-CN" dirty="0"/>
                        <a:t>5000</a:t>
                      </a:r>
                      <a:endParaRPr lang="zh-CN" altLang="en-US" dirty="0"/>
                    </a:p>
                  </a:txBody>
                  <a:tcPr/>
                </a:tc>
                <a:tc>
                  <a:txBody>
                    <a:bodyPr/>
                    <a:lstStyle/>
                    <a:p>
                      <a:r>
                        <a:rPr lang="en-US" altLang="zh-CN" dirty="0"/>
                        <a:t>300</a:t>
                      </a:r>
                      <a:endParaRPr lang="zh-CN" altLang="en-US" dirty="0"/>
                    </a:p>
                  </a:txBody>
                  <a:tcPr/>
                </a:tc>
                <a:tc>
                  <a:txBody>
                    <a:bodyPr/>
                    <a:lstStyle/>
                    <a:p>
                      <a:r>
                        <a:rPr lang="en-US" altLang="zh-CN" dirty="0"/>
                        <a:t>No</a:t>
                      </a:r>
                      <a:endParaRPr lang="zh-CN" altLang="en-US" dirty="0"/>
                    </a:p>
                  </a:txBody>
                  <a:tcPr/>
                </a:tc>
                <a:extLst>
                  <a:ext uri="{0D108BD9-81ED-4DB2-BD59-A6C34878D82A}">
                    <a16:rowId xmlns:a16="http://schemas.microsoft.com/office/drawing/2014/main" val="4190973417"/>
                  </a:ext>
                </a:extLst>
              </a:tr>
              <a:tr h="373592">
                <a:tc>
                  <a:txBody>
                    <a:bodyPr/>
                    <a:lstStyle/>
                    <a:p>
                      <a:r>
                        <a:rPr lang="en-US" altLang="zh-CN" dirty="0"/>
                        <a:t>1010</a:t>
                      </a:r>
                      <a:endParaRPr lang="zh-CN" altLang="en-US" dirty="0"/>
                    </a:p>
                  </a:txBody>
                  <a:tcPr/>
                </a:tc>
                <a:tc>
                  <a:txBody>
                    <a:bodyPr/>
                    <a:lstStyle/>
                    <a:p>
                      <a:r>
                        <a:rPr lang="en-US" altLang="zh-CN" dirty="0"/>
                        <a:t>8000</a:t>
                      </a:r>
                      <a:endParaRPr lang="zh-CN" altLang="en-US" dirty="0"/>
                    </a:p>
                  </a:txBody>
                  <a:tcPr/>
                </a:tc>
                <a:tc>
                  <a:txBody>
                    <a:bodyPr/>
                    <a:lstStyle/>
                    <a:p>
                      <a:r>
                        <a:rPr lang="en-US" altLang="zh-CN" dirty="0"/>
                        <a:t>200</a:t>
                      </a:r>
                      <a:endParaRPr lang="zh-CN" altLang="en-US" dirty="0"/>
                    </a:p>
                  </a:txBody>
                  <a:tcPr/>
                </a:tc>
                <a:tc>
                  <a:txBody>
                    <a:bodyPr/>
                    <a:lstStyle/>
                    <a:p>
                      <a:r>
                        <a:rPr lang="en-US" altLang="zh-CN" dirty="0"/>
                        <a:t>No</a:t>
                      </a:r>
                      <a:endParaRPr lang="zh-CN" altLang="en-US" dirty="0"/>
                    </a:p>
                  </a:txBody>
                  <a:tcPr/>
                </a:tc>
                <a:extLst>
                  <a:ext uri="{0D108BD9-81ED-4DB2-BD59-A6C34878D82A}">
                    <a16:rowId xmlns:a16="http://schemas.microsoft.com/office/drawing/2014/main" val="3372889698"/>
                  </a:ext>
                </a:extLst>
              </a:tr>
            </a:tbl>
          </a:graphicData>
        </a:graphic>
      </p:graphicFrame>
      <p:pic>
        <p:nvPicPr>
          <p:cNvPr id="9" name="图片 8">
            <a:extLst>
              <a:ext uri="{FF2B5EF4-FFF2-40B4-BE49-F238E27FC236}">
                <a16:creationId xmlns:a16="http://schemas.microsoft.com/office/drawing/2014/main" id="{37763327-3121-0E4F-B7EE-64E81F36366E}"/>
              </a:ext>
            </a:extLst>
          </p:cNvPr>
          <p:cNvPicPr>
            <a:picLocks noChangeAspect="1"/>
          </p:cNvPicPr>
          <p:nvPr/>
        </p:nvPicPr>
        <p:blipFill>
          <a:blip r:embed="rId2"/>
          <a:stretch>
            <a:fillRect/>
          </a:stretch>
        </p:blipFill>
        <p:spPr>
          <a:xfrm>
            <a:off x="6187577" y="1451884"/>
            <a:ext cx="793190" cy="776588"/>
          </a:xfrm>
          <a:prstGeom prst="rect">
            <a:avLst/>
          </a:prstGeom>
        </p:spPr>
      </p:pic>
      <p:pic>
        <p:nvPicPr>
          <p:cNvPr id="10" name="图片 9">
            <a:extLst>
              <a:ext uri="{FF2B5EF4-FFF2-40B4-BE49-F238E27FC236}">
                <a16:creationId xmlns:a16="http://schemas.microsoft.com/office/drawing/2014/main" id="{ED455D8D-273D-644D-92F1-83954A4AEB0A}"/>
              </a:ext>
            </a:extLst>
          </p:cNvPr>
          <p:cNvPicPr>
            <a:picLocks noChangeAspect="1"/>
          </p:cNvPicPr>
          <p:nvPr/>
        </p:nvPicPr>
        <p:blipFill>
          <a:blip r:embed="rId3"/>
          <a:stretch>
            <a:fillRect/>
          </a:stretch>
        </p:blipFill>
        <p:spPr>
          <a:xfrm>
            <a:off x="9777483" y="1447613"/>
            <a:ext cx="729049" cy="785130"/>
          </a:xfrm>
          <a:prstGeom prst="rect">
            <a:avLst/>
          </a:prstGeom>
        </p:spPr>
      </p:pic>
      <p:sp>
        <p:nvSpPr>
          <p:cNvPr id="11" name="左右箭头 10">
            <a:extLst>
              <a:ext uri="{FF2B5EF4-FFF2-40B4-BE49-F238E27FC236}">
                <a16:creationId xmlns:a16="http://schemas.microsoft.com/office/drawing/2014/main" id="{82DAC402-AB19-8342-AA12-99779C4F5ABB}"/>
              </a:ext>
            </a:extLst>
          </p:cNvPr>
          <p:cNvSpPr/>
          <p:nvPr/>
        </p:nvSpPr>
        <p:spPr>
          <a:xfrm>
            <a:off x="7399867" y="1656822"/>
            <a:ext cx="2082800" cy="5377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790683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8257</TotalTime>
  <Words>2295</Words>
  <Application>Microsoft Macintosh PowerPoint</Application>
  <PresentationFormat>宽屏</PresentationFormat>
  <Paragraphs>684</Paragraphs>
  <Slides>48</Slides>
  <Notes>5</Notes>
  <HiddenSlides>22</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48</vt:i4>
      </vt:variant>
    </vt:vector>
  </HeadingPairs>
  <TitlesOfParts>
    <vt:vector size="58" baseType="lpstr">
      <vt:lpstr>DengXian</vt:lpstr>
      <vt:lpstr>DengXian Light</vt:lpstr>
      <vt:lpstr>黑体</vt:lpstr>
      <vt:lpstr>微软雅黑</vt:lpstr>
      <vt:lpstr>Arial</vt:lpstr>
      <vt:lpstr>Arial Black</vt:lpstr>
      <vt:lpstr>Cambria Math</vt:lpstr>
      <vt:lpstr>Helvetica Light</vt:lpstr>
      <vt:lpstr>Office 主题</vt:lpstr>
      <vt:lpstr>自定义设计方案</vt:lpstr>
      <vt:lpstr>隐私保护下的机器学习在平安银行的实践</vt:lpstr>
      <vt:lpstr>PowerPoint 演示文稿</vt:lpstr>
      <vt:lpstr>问题:</vt:lpstr>
      <vt:lpstr>PowerPoint 演示文稿</vt:lpstr>
      <vt:lpstr>PowerPoint 演示文稿</vt:lpstr>
      <vt:lpstr>PowerPoint 演示文稿</vt:lpstr>
      <vt:lpstr>联邦学习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多方安全计算（MPC)</vt:lpstr>
      <vt:lpstr>PowerPoint 演示文稿</vt:lpstr>
      <vt:lpstr>PowerPoint 演示文稿</vt:lpstr>
      <vt:lpstr>PowerPoint 演示文稿</vt:lpstr>
      <vt:lpstr>PowerPoint 演示文稿</vt:lpstr>
      <vt:lpstr>展望</vt:lpstr>
      <vt:lpstr>PowerPoint 演示文稿</vt:lpstr>
      <vt:lpstr>数据隐私与人工智能</vt:lpstr>
      <vt:lpstr>数据隐私与人工智能</vt:lpstr>
      <vt:lpstr>几套方案</vt:lpstr>
      <vt:lpstr>联邦学习的分类</vt:lpstr>
      <vt:lpstr>纵向联邦学习</vt:lpstr>
      <vt:lpstr>同态加密</vt:lpstr>
      <vt:lpstr>加性半同态加密</vt:lpstr>
      <vt:lpstr>纵向联邦学习的架构</vt:lpstr>
      <vt:lpstr>隐私保护的样本ID匹配</vt:lpstr>
      <vt:lpstr>隐私保护的样本ID匹配：盲签名方案</vt:lpstr>
      <vt:lpstr>线性回归的例子</vt:lpstr>
      <vt:lpstr>隐私保护下的训练过程</vt:lpstr>
      <vt:lpstr>逻辑回归与联邦学习</vt:lpstr>
      <vt:lpstr>两方方案</vt:lpstr>
      <vt:lpstr>多方安全计算（MPC)</vt:lpstr>
      <vt:lpstr>多方安全计算（MPC）</vt:lpstr>
      <vt:lpstr>多方安全计算</vt:lpstr>
      <vt:lpstr>秘密分享（Secret Sharing)</vt:lpstr>
      <vt:lpstr>乘法秘密分享</vt:lpstr>
      <vt:lpstr>比较：联邦学习和多方安全计算的异同</vt:lpstr>
      <vt:lpstr>联邦学习和多方安全计算</vt:lpstr>
      <vt:lpstr>PowerPoint 演示文稿</vt:lpstr>
      <vt:lpstr>THANKS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杨 培良</cp:lastModifiedBy>
  <cp:revision>47</cp:revision>
  <dcterms:created xsi:type="dcterms:W3CDTF">2018-08-01T07:30:00Z</dcterms:created>
  <dcterms:modified xsi:type="dcterms:W3CDTF">2020-10-26T03:08:59Z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ies>
</file>